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8" r:id="rId2"/>
    <p:sldId id="272" r:id="rId3"/>
    <p:sldId id="270" r:id="rId4"/>
    <p:sldId id="269" r:id="rId5"/>
    <p:sldId id="271" r:id="rId6"/>
    <p:sldId id="268" r:id="rId7"/>
    <p:sldId id="266" r:id="rId8"/>
    <p:sldId id="267" r:id="rId9"/>
    <p:sldId id="265" r:id="rId10"/>
    <p:sldId id="264" r:id="rId11"/>
    <p:sldId id="257" r:id="rId12"/>
    <p:sldId id="263" r:id="rId13"/>
    <p:sldId id="262" r:id="rId14"/>
    <p:sldId id="259" r:id="rId15"/>
    <p:sldId id="260" r:id="rId16"/>
    <p:sldId id="273" r:id="rId17"/>
    <p:sldId id="274" r:id="rId18"/>
    <p:sldId id="275" r:id="rId19"/>
    <p:sldId id="276" r:id="rId20"/>
    <p:sldId id="277" r:id="rId21"/>
    <p:sldId id="278" r:id="rId22"/>
    <p:sldId id="279" r:id="rId23"/>
    <p:sldId id="280" r:id="rId24"/>
    <p:sldId id="281" r:id="rId25"/>
    <p:sldId id="282" r:id="rId26"/>
    <p:sldId id="283" r:id="rId27"/>
    <p:sldId id="288" r:id="rId28"/>
    <p:sldId id="289" r:id="rId29"/>
    <p:sldId id="290" r:id="rId30"/>
    <p:sldId id="291" r:id="rId3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5FF"/>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6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247EFE-79D4-4509-9CEF-7AE69902AE25}" type="datetimeFigureOut">
              <a:rPr lang="fr-FR" smtClean="0"/>
              <a:pPr/>
              <a:t>10/05/2017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6918A-B9EF-49D0-9577-A9DBF13B0137}" type="slidenum">
              <a:rPr lang="fr-FR" smtClean="0"/>
              <a:pPr/>
              <a:t>‹N°›</a:t>
            </a:fld>
            <a:endParaRPr lang="fr-FR"/>
          </a:p>
        </p:txBody>
      </p:sp>
    </p:spTree>
    <p:extLst>
      <p:ext uri="{BB962C8B-B14F-4D97-AF65-F5344CB8AC3E}">
        <p14:creationId xmlns:p14="http://schemas.microsoft.com/office/powerpoint/2010/main" val="3812551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22D6918A-B9EF-49D0-9577-A9DBF13B0137}" type="slidenum">
              <a:rPr lang="fr-FR" smtClean="0"/>
              <a:pPr/>
              <a:t>3</a:t>
            </a:fld>
            <a:endParaRPr lang="fr-FR"/>
          </a:p>
        </p:txBody>
      </p:sp>
    </p:spTree>
    <p:extLst>
      <p:ext uri="{BB962C8B-B14F-4D97-AF65-F5344CB8AC3E}">
        <p14:creationId xmlns:p14="http://schemas.microsoft.com/office/powerpoint/2010/main" val="9218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22D6918A-B9EF-49D0-9577-A9DBF13B0137}" type="slidenum">
              <a:rPr lang="fr-FR" smtClean="0"/>
              <a:pPr/>
              <a:t>7</a:t>
            </a:fld>
            <a:endParaRPr lang="fr-FR"/>
          </a:p>
        </p:txBody>
      </p:sp>
    </p:spTree>
    <p:extLst>
      <p:ext uri="{BB962C8B-B14F-4D97-AF65-F5344CB8AC3E}">
        <p14:creationId xmlns:p14="http://schemas.microsoft.com/office/powerpoint/2010/main" val="831483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ar-SA" dirty="0"/>
          </a:p>
        </p:txBody>
      </p:sp>
      <p:sp>
        <p:nvSpPr>
          <p:cNvPr id="4" name="Espace réservé du numéro de diapositive 3"/>
          <p:cNvSpPr>
            <a:spLocks noGrp="1"/>
          </p:cNvSpPr>
          <p:nvPr>
            <p:ph type="sldNum" sz="quarter" idx="10"/>
          </p:nvPr>
        </p:nvSpPr>
        <p:spPr/>
        <p:txBody>
          <a:bodyPr/>
          <a:lstStyle/>
          <a:p>
            <a:fld id="{22D6918A-B9EF-49D0-9577-A9DBF13B0137}" type="slidenum">
              <a:rPr lang="fr-FR" smtClean="0"/>
              <a:pPr/>
              <a:t>8</a:t>
            </a:fld>
            <a:endParaRPr lang="fr-FR"/>
          </a:p>
        </p:txBody>
      </p:sp>
    </p:spTree>
    <p:extLst>
      <p:ext uri="{BB962C8B-B14F-4D97-AF65-F5344CB8AC3E}">
        <p14:creationId xmlns:p14="http://schemas.microsoft.com/office/powerpoint/2010/main" val="2495250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22D6918A-B9EF-49D0-9577-A9DBF13B0137}" type="slidenum">
              <a:rPr lang="fr-FR" smtClean="0"/>
              <a:pPr/>
              <a:t>9</a:t>
            </a:fld>
            <a:endParaRPr lang="fr-FR"/>
          </a:p>
        </p:txBody>
      </p:sp>
    </p:spTree>
    <p:extLst>
      <p:ext uri="{BB962C8B-B14F-4D97-AF65-F5344CB8AC3E}">
        <p14:creationId xmlns:p14="http://schemas.microsoft.com/office/powerpoint/2010/main" val="701549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22D6918A-B9EF-49D0-9577-A9DBF13B0137}" type="slidenum">
              <a:rPr lang="fr-FR" smtClean="0"/>
              <a:pPr/>
              <a:t>11</a:t>
            </a:fld>
            <a:endParaRPr lang="fr-FR"/>
          </a:p>
        </p:txBody>
      </p:sp>
    </p:spTree>
    <p:extLst>
      <p:ext uri="{BB962C8B-B14F-4D97-AF65-F5344CB8AC3E}">
        <p14:creationId xmlns:p14="http://schemas.microsoft.com/office/powerpoint/2010/main" val="3267106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22D6918A-B9EF-49D0-9577-A9DBF13B0137}" type="slidenum">
              <a:rPr lang="fr-FR" smtClean="0"/>
              <a:pPr/>
              <a:t>12</a:t>
            </a:fld>
            <a:endParaRPr lang="fr-FR"/>
          </a:p>
        </p:txBody>
      </p:sp>
    </p:spTree>
    <p:extLst>
      <p:ext uri="{BB962C8B-B14F-4D97-AF65-F5344CB8AC3E}">
        <p14:creationId xmlns:p14="http://schemas.microsoft.com/office/powerpoint/2010/main" val="2469413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22D6918A-B9EF-49D0-9577-A9DBF13B0137}" type="slidenum">
              <a:rPr lang="fr-FR" smtClean="0"/>
              <a:pPr/>
              <a:t>15</a:t>
            </a:fld>
            <a:endParaRPr lang="fr-FR"/>
          </a:p>
        </p:txBody>
      </p:sp>
    </p:spTree>
    <p:extLst>
      <p:ext uri="{BB962C8B-B14F-4D97-AF65-F5344CB8AC3E}">
        <p14:creationId xmlns:p14="http://schemas.microsoft.com/office/powerpoint/2010/main" val="3751552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ar-SA" dirty="0"/>
          </a:p>
        </p:txBody>
      </p:sp>
      <p:sp>
        <p:nvSpPr>
          <p:cNvPr id="4" name="Espace réservé du numéro de diapositive 3"/>
          <p:cNvSpPr>
            <a:spLocks noGrp="1"/>
          </p:cNvSpPr>
          <p:nvPr>
            <p:ph type="sldNum" sz="quarter" idx="10"/>
          </p:nvPr>
        </p:nvSpPr>
        <p:spPr/>
        <p:txBody>
          <a:bodyPr/>
          <a:lstStyle/>
          <a:p>
            <a:fld id="{22D6918A-B9EF-49D0-9577-A9DBF13B0137}" type="slidenum">
              <a:rPr lang="fr-FR" smtClean="0"/>
              <a:pPr/>
              <a:t>29</a:t>
            </a:fld>
            <a:endParaRPr lang="fr-FR"/>
          </a:p>
        </p:txBody>
      </p:sp>
    </p:spTree>
    <p:extLst>
      <p:ext uri="{BB962C8B-B14F-4D97-AF65-F5344CB8AC3E}">
        <p14:creationId xmlns:p14="http://schemas.microsoft.com/office/powerpoint/2010/main" val="1815445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45BED7C-7719-4CD7-84DB-7E1FA7CA2DC3}" type="datetimeFigureOut">
              <a:rPr lang="fr-FR" smtClean="0"/>
              <a:pPr/>
              <a:t>10/05/2017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896E2D-2F49-4E94-A375-A5C9F5F3AB69}"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5BED7C-7719-4CD7-84DB-7E1FA7CA2DC3}" type="datetimeFigureOut">
              <a:rPr lang="fr-FR" smtClean="0"/>
              <a:pPr/>
              <a:t>10/05/2017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896E2D-2F49-4E94-A375-A5C9F5F3AB69}"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5" descr="bluline"/>
          <p:cNvPicPr>
            <a:picLocks noChangeAspect="1" noChangeArrowheads="1"/>
          </p:cNvPicPr>
          <p:nvPr/>
        </p:nvPicPr>
        <p:blipFill>
          <a:blip r:embed="rId2">
            <a:duotone>
              <a:schemeClr val="accent4">
                <a:shade val="45000"/>
                <a:satMod val="135000"/>
              </a:schemeClr>
              <a:prstClr val="white"/>
            </a:duotone>
          </a:blip>
          <a:srcRect/>
          <a:stretch>
            <a:fillRect/>
          </a:stretch>
        </p:blipFill>
        <p:spPr bwMode="auto">
          <a:xfrm flipV="1">
            <a:off x="0" y="0"/>
            <a:ext cx="9144000" cy="2142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35" descr="bluline"/>
          <p:cNvPicPr>
            <a:picLocks noChangeAspect="1" noChangeArrowheads="1"/>
          </p:cNvPicPr>
          <p:nvPr/>
        </p:nvPicPr>
        <p:blipFill>
          <a:blip r:embed="rId2">
            <a:duotone>
              <a:schemeClr val="accent4">
                <a:shade val="45000"/>
                <a:satMod val="135000"/>
              </a:schemeClr>
              <a:prstClr val="white"/>
            </a:duotone>
          </a:blip>
          <a:srcRect/>
          <a:stretch>
            <a:fillRect/>
          </a:stretch>
        </p:blipFill>
        <p:spPr bwMode="auto">
          <a:xfrm rot="5400000" flipV="1">
            <a:off x="5824898" y="3298510"/>
            <a:ext cx="6429420" cy="2609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35" descr="bluline"/>
          <p:cNvPicPr>
            <a:picLocks noChangeAspect="1" noChangeArrowheads="1"/>
          </p:cNvPicPr>
          <p:nvPr/>
        </p:nvPicPr>
        <p:blipFill>
          <a:blip r:embed="rId2">
            <a:duotone>
              <a:schemeClr val="accent4">
                <a:shade val="45000"/>
                <a:satMod val="135000"/>
              </a:schemeClr>
              <a:prstClr val="white"/>
            </a:duotone>
          </a:blip>
          <a:srcRect/>
          <a:stretch>
            <a:fillRect/>
          </a:stretch>
        </p:blipFill>
        <p:spPr bwMode="auto">
          <a:xfrm rot="5400000">
            <a:off x="-3214730" y="3428989"/>
            <a:ext cx="6643741" cy="2142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35" descr="bluline"/>
          <p:cNvPicPr>
            <a:picLocks noChangeAspect="1" noChangeArrowheads="1"/>
          </p:cNvPicPr>
          <p:nvPr/>
        </p:nvPicPr>
        <p:blipFill>
          <a:blip r:embed="rId2">
            <a:duotone>
              <a:schemeClr val="accent4">
                <a:shade val="45000"/>
                <a:satMod val="135000"/>
              </a:schemeClr>
              <a:prstClr val="white"/>
            </a:duotone>
          </a:blip>
          <a:srcRect/>
          <a:stretch>
            <a:fillRect/>
          </a:stretch>
        </p:blipFill>
        <p:spPr bwMode="auto">
          <a:xfrm>
            <a:off x="214281" y="6643710"/>
            <a:ext cx="8929719" cy="2142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Rectangle 8"/>
          <p:cNvSpPr/>
          <p:nvPr/>
        </p:nvSpPr>
        <p:spPr>
          <a:xfrm>
            <a:off x="1142976" y="357166"/>
            <a:ext cx="6786610" cy="1384995"/>
          </a:xfrm>
          <a:prstGeom prst="rect">
            <a:avLst/>
          </a:prstGeom>
        </p:spPr>
        <p:txBody>
          <a:bodyPr wrap="square">
            <a:spAutoFit/>
          </a:bodyPr>
          <a:lstStyle/>
          <a:p>
            <a:pPr algn="ctr"/>
            <a:r>
              <a:rPr lang="ar-SA" sz="2800" b="1" i="1" dirty="0" smtClean="0">
                <a:solidFill>
                  <a:srgbClr val="00B0F0"/>
                </a:solidFill>
                <a:latin typeface="Monotype Corsiva" pitchFamily="66" charset="0"/>
              </a:rPr>
              <a:t>جامعة عمار </a:t>
            </a:r>
            <a:r>
              <a:rPr lang="ar-SA" sz="2800" b="1" i="1" dirty="0" err="1" smtClean="0">
                <a:solidFill>
                  <a:srgbClr val="00B0F0"/>
                </a:solidFill>
                <a:latin typeface="Monotype Corsiva" pitchFamily="66" charset="0"/>
              </a:rPr>
              <a:t>ثليجي</a:t>
            </a:r>
            <a:r>
              <a:rPr lang="ar-SA" sz="2800" b="1" i="1" dirty="0" smtClean="0">
                <a:solidFill>
                  <a:srgbClr val="00B0F0"/>
                </a:solidFill>
                <a:latin typeface="Monotype Corsiva" pitchFamily="66" charset="0"/>
              </a:rPr>
              <a:t> - الأغواط -</a:t>
            </a:r>
            <a:endParaRPr lang="fr-FR" sz="2800" b="1" i="1" dirty="0" smtClean="0">
              <a:solidFill>
                <a:srgbClr val="00B0F0"/>
              </a:solidFill>
              <a:latin typeface="Monotype Corsiva" pitchFamily="66" charset="0"/>
            </a:endParaRPr>
          </a:p>
          <a:p>
            <a:pPr algn="ctr"/>
            <a:r>
              <a:rPr lang="ar-SA" sz="2800" b="1" i="1" dirty="0" smtClean="0">
                <a:solidFill>
                  <a:srgbClr val="00B0F0"/>
                </a:solidFill>
                <a:latin typeface="Monotype Corsiva" pitchFamily="66" charset="0"/>
              </a:rPr>
              <a:t>كلية الحقوق و العلوم السياسية </a:t>
            </a:r>
          </a:p>
          <a:p>
            <a:pPr algn="ctr"/>
            <a:r>
              <a:rPr lang="ar-SA" sz="2800" b="1" i="1" dirty="0" smtClean="0">
                <a:solidFill>
                  <a:srgbClr val="00B0F0"/>
                </a:solidFill>
                <a:latin typeface="Monotype Corsiva" pitchFamily="66" charset="0"/>
              </a:rPr>
              <a:t>قسم الحقوق </a:t>
            </a:r>
            <a:endParaRPr lang="fr-FR" sz="2800" b="1" dirty="0">
              <a:solidFill>
                <a:srgbClr val="00B0F0"/>
              </a:solidFill>
              <a:latin typeface="Monotype Corsiva" pitchFamily="66" charset="0"/>
            </a:endParaRPr>
          </a:p>
        </p:txBody>
      </p:sp>
      <p:sp>
        <p:nvSpPr>
          <p:cNvPr id="12" name="Rectangle 11"/>
          <p:cNvSpPr/>
          <p:nvPr/>
        </p:nvSpPr>
        <p:spPr>
          <a:xfrm>
            <a:off x="2286000" y="3105835"/>
            <a:ext cx="4572000" cy="369332"/>
          </a:xfrm>
          <a:prstGeom prst="rect">
            <a:avLst/>
          </a:prstGeom>
        </p:spPr>
        <p:txBody>
          <a:bodyPr>
            <a:spAutoFit/>
          </a:bodyPr>
          <a:lstStyle/>
          <a:p>
            <a:pPr algn="ctr"/>
            <a:endParaRPr lang="fr-FR" b="1" i="1" dirty="0">
              <a:latin typeface="Times" pitchFamily="18" charset="0"/>
            </a:endParaRPr>
          </a:p>
        </p:txBody>
      </p:sp>
      <p:sp>
        <p:nvSpPr>
          <p:cNvPr id="1026" name="WordArt 2"/>
          <p:cNvSpPr>
            <a:spLocks noChangeArrowheads="1" noChangeShapeType="1" noTextEdit="1"/>
          </p:cNvSpPr>
          <p:nvPr/>
        </p:nvSpPr>
        <p:spPr bwMode="auto">
          <a:xfrm>
            <a:off x="928662" y="3071810"/>
            <a:ext cx="7215238" cy="1285883"/>
          </a:xfrm>
          <a:prstGeom prst="rect">
            <a:avLst/>
          </a:prstGeom>
        </p:spPr>
        <p:txBody>
          <a:bodyPr wrap="none" fromWordArt="1"/>
          <a:lstStyle/>
          <a:p>
            <a:pPr algn="ctr" rtl="0"/>
            <a:r>
              <a:rPr lang="ar-SA" sz="3600" b="1" kern="1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50" endPos="85000" dir="5400000" sy="-100000" algn="bl" rotWithShape="0"/>
                </a:effectLst>
                <a:latin typeface="Monotype Corsiva" pitchFamily="66" charset="0"/>
              </a:rPr>
              <a:t>أحكام عقد الإيجار من الباطن في التشريع الجزائري</a:t>
            </a:r>
            <a:endParaRPr lang="fr-FR" sz="36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50" endPos="85000" dir="5400000" sy="-100000" algn="bl" rotWithShape="0"/>
              </a:effectLst>
              <a:latin typeface="Monotype Corsiva" pitchFamily="66" charset="0"/>
            </a:endParaRPr>
          </a:p>
        </p:txBody>
      </p:sp>
      <p:sp>
        <p:nvSpPr>
          <p:cNvPr id="14" name="Rectangle 13"/>
          <p:cNvSpPr/>
          <p:nvPr/>
        </p:nvSpPr>
        <p:spPr>
          <a:xfrm>
            <a:off x="516694" y="4643446"/>
            <a:ext cx="2409634" cy="830997"/>
          </a:xfrm>
          <a:prstGeom prst="rect">
            <a:avLst/>
          </a:prstGeom>
        </p:spPr>
        <p:txBody>
          <a:bodyPr wrap="none">
            <a:spAutoFit/>
          </a:bodyPr>
          <a:lstStyle/>
          <a:p>
            <a:pPr algn="ctr"/>
            <a:r>
              <a:rPr lang="ar-SA" sz="2400" b="1" i="1" dirty="0" smtClean="0">
                <a:solidFill>
                  <a:srgbClr val="C00000"/>
                </a:solidFill>
                <a:latin typeface="Monotype Corsiva" pitchFamily="66" charset="0"/>
              </a:rPr>
              <a:t>تحت إشراف الدكتورة:</a:t>
            </a:r>
          </a:p>
          <a:p>
            <a:pPr algn="ctr"/>
            <a:r>
              <a:rPr lang="ar-SA" sz="2400" b="1" i="1" dirty="0" err="1" smtClean="0">
                <a:solidFill>
                  <a:srgbClr val="00B0F0"/>
                </a:solidFill>
                <a:latin typeface="Monotype Corsiva" pitchFamily="66" charset="0"/>
              </a:rPr>
              <a:t>عكاكة</a:t>
            </a:r>
            <a:r>
              <a:rPr lang="ar-SA" sz="2400" b="1" i="1" dirty="0" smtClean="0">
                <a:solidFill>
                  <a:srgbClr val="00B0F0"/>
                </a:solidFill>
                <a:latin typeface="Monotype Corsiva" pitchFamily="66" charset="0"/>
              </a:rPr>
              <a:t> فاطمة الزهراء </a:t>
            </a:r>
            <a:endParaRPr lang="fr-FR" sz="2400" b="1" i="1" dirty="0" smtClean="0">
              <a:latin typeface="Monotype Corsiva" pitchFamily="66" charset="0"/>
            </a:endParaRPr>
          </a:p>
        </p:txBody>
      </p:sp>
      <p:sp>
        <p:nvSpPr>
          <p:cNvPr id="15" name="Rectangle 14"/>
          <p:cNvSpPr/>
          <p:nvPr/>
        </p:nvSpPr>
        <p:spPr>
          <a:xfrm>
            <a:off x="6786578" y="4725144"/>
            <a:ext cx="2071702" cy="830997"/>
          </a:xfrm>
          <a:prstGeom prst="rect">
            <a:avLst/>
          </a:prstGeom>
        </p:spPr>
        <p:txBody>
          <a:bodyPr wrap="square">
            <a:spAutoFit/>
          </a:bodyPr>
          <a:lstStyle/>
          <a:p>
            <a:pPr algn="ctr">
              <a:buClrTx/>
              <a:buSzTx/>
            </a:pPr>
            <a:r>
              <a:rPr lang="ar-SA" sz="2400" b="1" i="1" dirty="0">
                <a:solidFill>
                  <a:srgbClr val="C00000"/>
                </a:solidFill>
                <a:latin typeface="Monotype Corsiva" pitchFamily="66" charset="0"/>
              </a:rPr>
              <a:t>من إعداد الطالبة :</a:t>
            </a:r>
          </a:p>
          <a:p>
            <a:pPr algn="ctr">
              <a:buClrTx/>
              <a:buSzTx/>
            </a:pPr>
            <a:r>
              <a:rPr lang="ar-SA" sz="2400" b="1" i="1" dirty="0" smtClean="0">
                <a:solidFill>
                  <a:srgbClr val="00B0F0"/>
                </a:solidFill>
                <a:latin typeface="Monotype Corsiva" pitchFamily="66" charset="0"/>
                <a:cs typeface="Arial" charset="0"/>
              </a:rPr>
              <a:t>رزوق خديجة</a:t>
            </a:r>
            <a:endParaRPr lang="fr-FR" sz="2400" b="1" i="1" dirty="0" smtClean="0">
              <a:latin typeface="Monotype Corsiva" pitchFamily="66" charset="0"/>
              <a:cs typeface="Arial" charset="0"/>
            </a:endParaRPr>
          </a:p>
        </p:txBody>
      </p:sp>
      <p:sp>
        <p:nvSpPr>
          <p:cNvPr id="16" name="Ruban vers le bas 15"/>
          <p:cNvSpPr/>
          <p:nvPr/>
        </p:nvSpPr>
        <p:spPr>
          <a:xfrm>
            <a:off x="2357422" y="5857892"/>
            <a:ext cx="4929222" cy="428628"/>
          </a:xfrm>
          <a:prstGeom prst="ribbon">
            <a:avLst/>
          </a:prstGeom>
        </p:spPr>
        <p:style>
          <a:lnRef idx="1">
            <a:schemeClr val="accent3"/>
          </a:lnRef>
          <a:fillRef idx="2">
            <a:schemeClr val="accent3"/>
          </a:fillRef>
          <a:effectRef idx="1">
            <a:schemeClr val="accent3"/>
          </a:effectRef>
          <a:fontRef idx="minor">
            <a:schemeClr val="dk1"/>
          </a:fontRef>
        </p:style>
        <p:txBody>
          <a:bodyPr anchor="ctr"/>
          <a:lstStyle>
            <a:defPPr>
              <a:defRPr lang="fr-F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defRPr/>
            </a:pPr>
            <a:r>
              <a:rPr lang="ar-SA" sz="28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onotype Corsiva" pitchFamily="66" charset="0"/>
              </a:rPr>
              <a:t>2017/2016</a:t>
            </a:r>
            <a:endParaRPr lang="fr-FR" sz="2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onotype Corsiva" pitchFamily="66" charset="0"/>
            </a:endParaRPr>
          </a:p>
        </p:txBody>
      </p:sp>
      <p:sp>
        <p:nvSpPr>
          <p:cNvPr id="1027" name="Rectangle 3"/>
          <p:cNvSpPr>
            <a:spLocks noChangeArrowheads="1"/>
          </p:cNvSpPr>
          <p:nvPr/>
        </p:nvSpPr>
        <p:spPr bwMode="auto">
          <a:xfrm>
            <a:off x="2195736" y="1816703"/>
            <a:ext cx="492401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ar-SA" sz="2800" b="1" i="1" dirty="0">
                <a:solidFill>
                  <a:schemeClr val="bg2">
                    <a:lumMod val="10000"/>
                  </a:schemeClr>
                </a:solidFill>
                <a:latin typeface="Monotype Corsiva" pitchFamily="66" charset="0"/>
              </a:rPr>
              <a:t>مناقشة مذكرة تخرج لنيل شهادة الماستر</a:t>
            </a:r>
          </a:p>
          <a:p>
            <a:pPr marL="0" marR="0" lvl="0" indent="0" algn="ctr" defTabSz="914400" rtl="0" eaLnBrk="1" fontAlgn="base" latinLnBrk="0" hangingPunct="1">
              <a:lnSpc>
                <a:spcPct val="100000"/>
              </a:lnSpc>
              <a:spcBef>
                <a:spcPct val="0"/>
              </a:spcBef>
              <a:spcAft>
                <a:spcPct val="0"/>
              </a:spcAft>
              <a:buClrTx/>
              <a:buSzTx/>
              <a:buFontTx/>
              <a:buNone/>
              <a:tabLst/>
            </a:pPr>
            <a:r>
              <a:rPr lang="ar-SA" sz="2800" b="1" i="1" dirty="0">
                <a:solidFill>
                  <a:schemeClr val="bg2">
                    <a:lumMod val="10000"/>
                  </a:schemeClr>
                </a:solidFill>
                <a:latin typeface="Monotype Corsiva" pitchFamily="66" charset="0"/>
              </a:rPr>
              <a:t>تخصص : قانون العقود و المسؤولية  </a:t>
            </a:r>
            <a:endParaRPr lang="fr-FR" sz="2800" b="1" i="1" dirty="0">
              <a:solidFill>
                <a:schemeClr val="bg2">
                  <a:lumMod val="10000"/>
                </a:schemeClr>
              </a:solidFill>
              <a:latin typeface="Monotype Corsiva" pitchFamily="66" charset="0"/>
            </a:endParaRPr>
          </a:p>
        </p:txBody>
      </p:sp>
      <p:pic>
        <p:nvPicPr>
          <p:cNvPr id="17" name="Picture 6" descr="Image1"/>
          <p:cNvPicPr>
            <a:picLocks noChangeAspect="1" noChangeArrowheads="1"/>
          </p:cNvPicPr>
          <p:nvPr/>
        </p:nvPicPr>
        <p:blipFill>
          <a:blip r:embed="rId3" cstate="print"/>
          <a:srcRect/>
          <a:stretch>
            <a:fillRect/>
          </a:stretch>
        </p:blipFill>
        <p:spPr bwMode="auto">
          <a:xfrm>
            <a:off x="420659" y="332656"/>
            <a:ext cx="1150945" cy="1127024"/>
          </a:xfrm>
          <a:prstGeom prst="rect">
            <a:avLst/>
          </a:prstGeom>
          <a:noFill/>
          <a:ln w="9525">
            <a:noFill/>
            <a:miter lim="800000"/>
            <a:headEnd/>
            <a:tailEnd/>
          </a:ln>
        </p:spPr>
      </p:pic>
      <p:pic>
        <p:nvPicPr>
          <p:cNvPr id="18" name="Picture 6" descr="Image1"/>
          <p:cNvPicPr>
            <a:picLocks noChangeAspect="1" noChangeArrowheads="1"/>
          </p:cNvPicPr>
          <p:nvPr/>
        </p:nvPicPr>
        <p:blipFill>
          <a:blip r:embed="rId3" cstate="print"/>
          <a:srcRect/>
          <a:stretch>
            <a:fillRect/>
          </a:stretch>
        </p:blipFill>
        <p:spPr bwMode="auto">
          <a:xfrm>
            <a:off x="7577159" y="332656"/>
            <a:ext cx="1150945" cy="1127024"/>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27"/>
                                        </p:tgtEl>
                                        <p:attrNameLst>
                                          <p:attrName>style.visibility</p:attrName>
                                        </p:attrNameLst>
                                      </p:cBhvr>
                                      <p:to>
                                        <p:strVal val="visible"/>
                                      </p:to>
                                    </p:set>
                                    <p:animEffect transition="in" filter="fade">
                                      <p:cBhvr>
                                        <p:cTn id="26" dur="1000"/>
                                        <p:tgtEl>
                                          <p:spTgt spid="1027"/>
                                        </p:tgtEl>
                                      </p:cBhvr>
                                    </p:animEffect>
                                    <p:anim calcmode="lin" valueType="num">
                                      <p:cBhvr>
                                        <p:cTn id="27" dur="1000" fill="hold"/>
                                        <p:tgtEl>
                                          <p:spTgt spid="1027"/>
                                        </p:tgtEl>
                                        <p:attrNameLst>
                                          <p:attrName>ppt_x</p:attrName>
                                        </p:attrNameLst>
                                      </p:cBhvr>
                                      <p:tavLst>
                                        <p:tav tm="0">
                                          <p:val>
                                            <p:strVal val="#ppt_x"/>
                                          </p:val>
                                        </p:tav>
                                        <p:tav tm="100000">
                                          <p:val>
                                            <p:strVal val="#ppt_x"/>
                                          </p:val>
                                        </p:tav>
                                      </p:tavLst>
                                    </p:anim>
                                    <p:anim calcmode="lin" valueType="num">
                                      <p:cBhvr>
                                        <p:cTn id="28"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026"/>
                                        </p:tgtEl>
                                        <p:attrNameLst>
                                          <p:attrName>style.visibility</p:attrName>
                                        </p:attrNameLst>
                                      </p:cBhvr>
                                      <p:to>
                                        <p:strVal val="visible"/>
                                      </p:to>
                                    </p:set>
                                    <p:animEffect transition="in" filter="fade">
                                      <p:cBhvr>
                                        <p:cTn id="33" dur="1000"/>
                                        <p:tgtEl>
                                          <p:spTgt spid="1026"/>
                                        </p:tgtEl>
                                      </p:cBhvr>
                                    </p:animEffect>
                                    <p:anim calcmode="lin" valueType="num">
                                      <p:cBhvr>
                                        <p:cTn id="34" dur="1000" fill="hold"/>
                                        <p:tgtEl>
                                          <p:spTgt spid="1026"/>
                                        </p:tgtEl>
                                        <p:attrNameLst>
                                          <p:attrName>ppt_x</p:attrName>
                                        </p:attrNameLst>
                                      </p:cBhvr>
                                      <p:tavLst>
                                        <p:tav tm="0">
                                          <p:val>
                                            <p:strVal val="#ppt_x"/>
                                          </p:val>
                                        </p:tav>
                                        <p:tav tm="100000">
                                          <p:val>
                                            <p:strVal val="#ppt_x"/>
                                          </p:val>
                                        </p:tav>
                                      </p:tavLst>
                                    </p:anim>
                                    <p:anim calcmode="lin" valueType="num">
                                      <p:cBhvr>
                                        <p:cTn id="35"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26" grpId="0"/>
      <p:bldP spid="14" grpId="0"/>
      <p:bldP spid="15" grpId="0"/>
      <p:bldP spid="16" grpId="0" animBg="1"/>
      <p:bldP spid="10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2"/>
          <p:cNvSpPr>
            <a:spLocks noGrp="1"/>
          </p:cNvSpPr>
          <p:nvPr>
            <p:ph idx="1"/>
          </p:nvPr>
        </p:nvSpPr>
        <p:spPr>
          <a:xfrm>
            <a:off x="323528" y="188640"/>
            <a:ext cx="8517632" cy="6264696"/>
          </a:xfrm>
        </p:spPr>
        <p:txBody>
          <a:bodyPr>
            <a:normAutofit/>
          </a:bodyPr>
          <a:lstStyle/>
          <a:p>
            <a:pPr marL="0" indent="0" algn="just" rtl="1">
              <a:lnSpc>
                <a:spcPct val="150000"/>
              </a:lnSpc>
              <a:buNone/>
            </a:pPr>
            <a:r>
              <a:rPr lang="ar-DZ" sz="2300" dirty="0"/>
              <a:t>غير أنه في حالة إبرام عقد الإيجار من الباطن دون ترخيص من المؤجر يترتب على ذلك </a:t>
            </a:r>
            <a:r>
              <a:rPr lang="ar-DZ" sz="2300" dirty="0" err="1"/>
              <a:t>جزاءات</a:t>
            </a:r>
            <a:r>
              <a:rPr lang="ar-DZ" sz="2300" dirty="0"/>
              <a:t> توقع على المستأجر لمخالفته شروط التأجير من الباطن و يتمثل هذا الجزاء في التنفيذ </a:t>
            </a:r>
            <a:r>
              <a:rPr lang="ar-DZ" sz="2300" dirty="0" err="1"/>
              <a:t>العيني،الفسخ</a:t>
            </a:r>
            <a:r>
              <a:rPr lang="ar-DZ" sz="2300" dirty="0"/>
              <a:t>، </a:t>
            </a:r>
            <a:r>
              <a:rPr lang="ar-DZ" sz="2300" dirty="0" err="1"/>
              <a:t>التعويض،و</a:t>
            </a:r>
            <a:r>
              <a:rPr lang="ar-DZ" sz="2300" dirty="0"/>
              <a:t> سنتناول كل واحد بالشرح على حدى</a:t>
            </a:r>
            <a:r>
              <a:rPr lang="ar-DZ" sz="2300" dirty="0" smtClean="0"/>
              <a:t>:</a:t>
            </a:r>
            <a:endParaRPr lang="ar-SA" sz="2300" dirty="0" smtClean="0"/>
          </a:p>
          <a:p>
            <a:pPr marL="0" indent="0" algn="r" rtl="1">
              <a:buNone/>
            </a:pPr>
            <a:endParaRPr lang="ar-SA" sz="1000" b="1" dirty="0"/>
          </a:p>
          <a:p>
            <a:pPr marL="0" indent="0" algn="r" rtl="1">
              <a:buNone/>
            </a:pPr>
            <a:r>
              <a:rPr lang="ar-DZ" sz="2400" b="1" dirty="0" smtClean="0"/>
              <a:t>1-</a:t>
            </a:r>
            <a:r>
              <a:rPr lang="ar-SA" sz="2400" b="1" dirty="0" smtClean="0"/>
              <a:t> </a:t>
            </a:r>
            <a:r>
              <a:rPr lang="ar-DZ" sz="2400" b="1" dirty="0" smtClean="0"/>
              <a:t>التنفيذ </a:t>
            </a:r>
            <a:r>
              <a:rPr lang="ar-DZ" sz="2400" b="1" dirty="0"/>
              <a:t>العيني:</a:t>
            </a:r>
            <a:endParaRPr lang="en-US" sz="2400" dirty="0"/>
          </a:p>
          <a:p>
            <a:pPr marL="0" indent="0" algn="just" rtl="1">
              <a:lnSpc>
                <a:spcPct val="150000"/>
              </a:lnSpc>
              <a:buNone/>
            </a:pPr>
            <a:r>
              <a:rPr lang="ar-DZ" sz="2300" dirty="0"/>
              <a:t>و هو إخلاء العين المؤجرة و طرد المستأجر من الباطن منها و لما كان المستأجر في هذه الحالة مخل بالتزامه الذي هو الامتناع عن التصرف في حق الانتفاع و هو التأجير من الباطن فإن المؤجر في هذه الحالة أن يطالب بإزالة هذا الخلل، و يمكنه أن يحصل من القضاء على ترخيص للقيام بذلك على نفقة المستأجر حسب المادة 173 من القانون المدني ،</a:t>
            </a:r>
            <a:r>
              <a:rPr lang="ar-SA" sz="2300" dirty="0"/>
              <a:t> </a:t>
            </a:r>
            <a:r>
              <a:rPr lang="ar-DZ" sz="2300" dirty="0"/>
              <a:t>و كذلك له أن يرجع إلى قاضي الاستعجال إذا توفر عنصر الاستعجال</a:t>
            </a:r>
            <a:r>
              <a:rPr lang="ar-SA" sz="2300" dirty="0"/>
              <a:t> </a:t>
            </a:r>
            <a:r>
              <a:rPr lang="ar-DZ" sz="2300" dirty="0"/>
              <a:t>.</a:t>
            </a:r>
            <a:r>
              <a:rPr lang="en-US" sz="2300" dirty="0"/>
              <a:t> </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arn(inVertical)">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barn(inVertical)">
                                      <p:cBhvr>
                                        <p:cTn id="12" dur="500"/>
                                        <p:tgtEl>
                                          <p:spTgt spid="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xEl>
                                              <p:pRg st="3" end="3"/>
                                            </p:txEl>
                                          </p:spTgt>
                                        </p:tgtEl>
                                        <p:attrNameLst>
                                          <p:attrName>style.visibility</p:attrName>
                                        </p:attrNameLst>
                                      </p:cBhvr>
                                      <p:to>
                                        <p:strVal val="visible"/>
                                      </p:to>
                                    </p:set>
                                    <p:animEffect transition="in" filter="barn(inVertical)">
                                      <p:cBhvr>
                                        <p:cTn id="17"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2"/>
          <p:cNvSpPr>
            <a:spLocks noGrp="1"/>
          </p:cNvSpPr>
          <p:nvPr>
            <p:ph idx="1"/>
          </p:nvPr>
        </p:nvSpPr>
        <p:spPr>
          <a:xfrm>
            <a:off x="323528" y="188640"/>
            <a:ext cx="8517632" cy="6264696"/>
          </a:xfrm>
        </p:spPr>
        <p:txBody>
          <a:bodyPr>
            <a:normAutofit fontScale="92500" lnSpcReduction="20000"/>
          </a:bodyPr>
          <a:lstStyle/>
          <a:p>
            <a:pPr marL="0" indent="0" algn="r" rtl="1">
              <a:buNone/>
            </a:pPr>
            <a:r>
              <a:rPr lang="ar-SA" sz="2400" b="1" dirty="0" smtClean="0"/>
              <a:t> </a:t>
            </a:r>
            <a:r>
              <a:rPr lang="ar-SA" sz="2600" b="1" dirty="0"/>
              <a:t>2 </a:t>
            </a:r>
            <a:r>
              <a:rPr lang="ar-DZ" sz="2600" b="1" dirty="0"/>
              <a:t>-</a:t>
            </a:r>
            <a:r>
              <a:rPr lang="ar-SA" sz="2600" b="1" dirty="0"/>
              <a:t> </a:t>
            </a:r>
            <a:r>
              <a:rPr lang="ar-DZ" sz="2600" b="1" dirty="0"/>
              <a:t>الفســــــخ:</a:t>
            </a:r>
            <a:endParaRPr lang="en-US" sz="2600" b="1" dirty="0"/>
          </a:p>
          <a:p>
            <a:pPr marL="0" indent="0" algn="r" rtl="1">
              <a:lnSpc>
                <a:spcPct val="150000"/>
              </a:lnSpc>
              <a:buNone/>
            </a:pPr>
            <a:r>
              <a:rPr lang="ar-DZ" sz="2500" dirty="0" smtClean="0"/>
              <a:t>للمؤجر أن يلجأ إلى طلب الفسخ وللقاضي السلطة التقديرية في إجابة طلب المؤجر أو رفض، فقد يرفض القاضي طلب المؤجر إذا رأي أن المستأجر قد أخلى العين المؤجرة</a:t>
            </a:r>
            <a:r>
              <a:rPr lang="ar-DZ" sz="2500" b="1" dirty="0" smtClean="0"/>
              <a:t> </a:t>
            </a:r>
            <a:r>
              <a:rPr lang="ar-DZ" sz="2500" dirty="0" smtClean="0"/>
              <a:t>ممن</a:t>
            </a:r>
            <a:r>
              <a:rPr lang="ar-DZ" sz="2500" b="1" dirty="0" smtClean="0"/>
              <a:t> </a:t>
            </a:r>
            <a:r>
              <a:rPr lang="ar-DZ" sz="2500" dirty="0" smtClean="0"/>
              <a:t>يشغلونها بسبب</a:t>
            </a:r>
            <a:r>
              <a:rPr lang="ar-DZ" sz="2500" b="1" dirty="0" smtClean="0"/>
              <a:t> </a:t>
            </a:r>
            <a:r>
              <a:rPr lang="ar-DZ" sz="2500" dirty="0" smtClean="0"/>
              <a:t>إيجارها من الباطن دون إذن مكتوب من المؤجر حسب نص المادة 119 من التقنين المدني.</a:t>
            </a:r>
            <a:endParaRPr lang="en-US" sz="2500" dirty="0" smtClean="0"/>
          </a:p>
          <a:p>
            <a:pPr marL="0" indent="0" algn="r" rtl="1">
              <a:lnSpc>
                <a:spcPct val="150000"/>
              </a:lnSpc>
              <a:buNone/>
            </a:pPr>
            <a:r>
              <a:rPr lang="ar-DZ" sz="2500" dirty="0" smtClean="0"/>
              <a:t>أما إذا كان من شروط عقد الإيجار الأصلي عدم التأجير من الباطن و كان أيضا شروطه أن العقد يفسخ في حالة مخالفة شروط العقد فالعقد هنا مفسوخ بقوة القانون ،نص المادة 120 و القاضي هنا ليس له الحكم بذلك و إنما يكشف عنه.</a:t>
            </a:r>
            <a:endParaRPr lang="en-US" sz="2500" dirty="0" smtClean="0"/>
          </a:p>
          <a:p>
            <a:pPr marL="0" indent="0" algn="r" rtl="1">
              <a:buNone/>
            </a:pPr>
            <a:r>
              <a:rPr lang="ar-SA" sz="2400" b="1" dirty="0" smtClean="0"/>
              <a:t>3</a:t>
            </a:r>
            <a:r>
              <a:rPr lang="ar-SA" sz="2600" b="1" dirty="0"/>
              <a:t> - </a:t>
            </a:r>
            <a:r>
              <a:rPr lang="ar-DZ" sz="2600" b="1" dirty="0"/>
              <a:t>التعويــــــض</a:t>
            </a:r>
            <a:r>
              <a:rPr lang="ar-SA" sz="2600" b="1" dirty="0"/>
              <a:t> </a:t>
            </a:r>
            <a:r>
              <a:rPr lang="ar-DZ" sz="2600" b="1" dirty="0"/>
              <a:t>:</a:t>
            </a:r>
            <a:endParaRPr lang="en-US" sz="2600" b="1" dirty="0"/>
          </a:p>
          <a:p>
            <a:pPr marL="0" indent="0" algn="r" rtl="1">
              <a:lnSpc>
                <a:spcPct val="150000"/>
              </a:lnSpc>
              <a:buNone/>
            </a:pPr>
            <a:r>
              <a:rPr lang="ar-DZ" sz="2500" dirty="0"/>
              <a:t>يمكن للمؤجر بالإضافة إلى ما سبق قوله أن يطلب تعويضا و ذلك على أساس أحكام المسؤولية العقدية و هذا حسب نص المادة 182 من القانون المدني التي تقدر التعويض إذا لم يكن منصوص عليه كشرط جزائي في العقد لما لحق من خسارة و ما فات من كسب.</a:t>
            </a:r>
            <a:endParaRPr lang="en-US" sz="2500" dirty="0"/>
          </a:p>
          <a:p>
            <a:pPr marL="0" indent="0" algn="r" rtl="1">
              <a:lnSpc>
                <a:spcPct val="150000"/>
              </a:lnSpc>
              <a:buNone/>
            </a:pPr>
            <a:r>
              <a:rPr lang="ar-DZ" sz="2500" dirty="0"/>
              <a:t>و بذلك ننتقل إلى المطلب الثالث حيث نتكلم عن خصائص الإيجار من الباطن .</a:t>
            </a:r>
            <a:r>
              <a:rPr lang="en-US" sz="2500" dirty="0"/>
              <a:t> </a:t>
            </a: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arn(inVertical)">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arn(inVertical)">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barn(inVertical)">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barn(inVertical)">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barn(inVertical)">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0">
                                            <p:txEl>
                                              <p:pRg st="5" end="5"/>
                                            </p:txEl>
                                          </p:spTgt>
                                        </p:tgtEl>
                                        <p:attrNameLst>
                                          <p:attrName>style.visibility</p:attrName>
                                        </p:attrNameLst>
                                      </p:cBhvr>
                                      <p:to>
                                        <p:strVal val="visible"/>
                                      </p:to>
                                    </p:set>
                                    <p:animEffect transition="in" filter="barn(inVertical)">
                                      <p:cBhvr>
                                        <p:cTn id="32" dur="5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2"/>
          <p:cNvSpPr>
            <a:spLocks noGrp="1"/>
          </p:cNvSpPr>
          <p:nvPr>
            <p:ph idx="1"/>
          </p:nvPr>
        </p:nvSpPr>
        <p:spPr>
          <a:xfrm>
            <a:off x="323528" y="188640"/>
            <a:ext cx="8517632" cy="6264696"/>
          </a:xfrm>
        </p:spPr>
        <p:txBody>
          <a:bodyPr>
            <a:normAutofit fontScale="92500" lnSpcReduction="10000"/>
          </a:bodyPr>
          <a:lstStyle/>
          <a:p>
            <a:pPr marL="0" indent="0" algn="r" rtl="1">
              <a:lnSpc>
                <a:spcPct val="150000"/>
              </a:lnSpc>
              <a:buNone/>
            </a:pPr>
            <a:r>
              <a:rPr lang="ar-DZ" sz="2400" b="1" dirty="0"/>
              <a:t>المطلب الثالث: خصائص عقد الإيجار من الباطن</a:t>
            </a:r>
            <a:endParaRPr lang="en-US" sz="2400" b="1" dirty="0"/>
          </a:p>
          <a:p>
            <a:pPr marL="0" indent="0" algn="r" rtl="1">
              <a:lnSpc>
                <a:spcPct val="150000"/>
              </a:lnSpc>
              <a:buNone/>
            </a:pPr>
            <a:r>
              <a:rPr lang="ar-DZ" sz="2300" dirty="0"/>
              <a:t>لعقد الإيجار خصائص وهي أنه :  </a:t>
            </a:r>
            <a:endParaRPr lang="ar-SA" sz="2300" dirty="0" smtClean="0"/>
          </a:p>
          <a:p>
            <a:pPr marL="0" indent="0" algn="r" rtl="1">
              <a:lnSpc>
                <a:spcPct val="150000"/>
              </a:lnSpc>
              <a:buNone/>
            </a:pPr>
            <a:r>
              <a:rPr lang="ar-DZ" sz="2400" b="1" dirty="0" smtClean="0"/>
              <a:t>1-</a:t>
            </a:r>
            <a:r>
              <a:rPr lang="ar-SA" sz="2400" b="1" dirty="0" smtClean="0"/>
              <a:t> </a:t>
            </a:r>
            <a:r>
              <a:rPr lang="ar-DZ" sz="2400" b="1" dirty="0" smtClean="0"/>
              <a:t>عقد </a:t>
            </a:r>
            <a:r>
              <a:rPr lang="ar-DZ" sz="2400" b="1" dirty="0"/>
              <a:t>الإيجار عقد </a:t>
            </a:r>
            <a:r>
              <a:rPr lang="ar-DZ" sz="2400" b="1" dirty="0" smtClean="0"/>
              <a:t>شكلي</a:t>
            </a:r>
            <a:r>
              <a:rPr lang="ar-SA" sz="2400" b="1" dirty="0" smtClean="0"/>
              <a:t> :</a:t>
            </a:r>
          </a:p>
          <a:p>
            <a:pPr marL="0" indent="0" algn="just" rtl="1">
              <a:lnSpc>
                <a:spcPct val="150000"/>
              </a:lnSpc>
              <a:buNone/>
            </a:pPr>
            <a:r>
              <a:rPr lang="ar-DZ" sz="2500" dirty="0"/>
              <a:t>يجوز للمستأجر أن يبرم عقد إيجار من الباطن و لكن بموجب إذن المؤجر و هذا الإذن يكون كتابيا و ذلك حسب نص المادة 505 من القانون المدني الجزائري.</a:t>
            </a:r>
            <a:endParaRPr lang="en-US" sz="2500" dirty="0"/>
          </a:p>
          <a:p>
            <a:pPr marL="0" indent="0" algn="just" rtl="1">
              <a:lnSpc>
                <a:spcPct val="150000"/>
              </a:lnSpc>
              <a:buNone/>
            </a:pPr>
            <a:r>
              <a:rPr lang="ar-DZ" sz="2500" dirty="0"/>
              <a:t>كذلك حسب نص المادة 188 من القانون التجاري حيث اشترط الإذن الكتابي من المؤجر للتأجير من الباطن إذا فيعتبر عقد الإيجار من الباطن عقدا شكليا شأنه شان عقد الإيجار الأصلي.</a:t>
            </a:r>
            <a:endParaRPr lang="en-US" sz="2500" dirty="0"/>
          </a:p>
          <a:p>
            <a:pPr marL="0" indent="0" algn="r" rtl="1">
              <a:buNone/>
            </a:pPr>
            <a:r>
              <a:rPr lang="ar-SA" sz="2400" b="1" dirty="0"/>
              <a:t>2 </a:t>
            </a:r>
            <a:r>
              <a:rPr lang="ar-DZ" sz="2400" b="1" dirty="0"/>
              <a:t>- عقد الإيجار ملزم للجانبين</a:t>
            </a:r>
            <a:r>
              <a:rPr lang="ar-DZ" sz="2400" b="1" dirty="0" smtClean="0"/>
              <a:t>:</a:t>
            </a:r>
            <a:endParaRPr lang="ar-SA" sz="2400" b="1" dirty="0" smtClean="0"/>
          </a:p>
          <a:p>
            <a:pPr marL="0" indent="0" algn="just" rtl="1">
              <a:lnSpc>
                <a:spcPct val="150000"/>
              </a:lnSpc>
              <a:buNone/>
            </a:pPr>
            <a:r>
              <a:rPr lang="ar-DZ" sz="2500" dirty="0"/>
              <a:t>لكن عقد الإيجار من الباطن هو عقد ثلاثي الأطراف فهو خلاف لعقد الإيجار الأصلي الذي هو ملزم للجانبين كما ذكرنا أعلاه، فإن عقد الإيجار من الباطن عقد ملزم لثلاثة جوانب و هذه أكثر خاصية يتميز بها عقد الإيجار من الباطن </a:t>
            </a:r>
            <a:endParaRPr lang="en-US" sz="2500" dirty="0"/>
          </a:p>
          <a:p>
            <a:pPr marL="0" indent="0" algn="r" rtl="1">
              <a:lnSpc>
                <a:spcPct val="150000"/>
              </a:lnSpc>
              <a:buNone/>
            </a:pPr>
            <a:endParaRPr lang="en-US" sz="2400" b="1" dirty="0"/>
          </a:p>
          <a:p>
            <a:pPr marL="0" indent="0" algn="r" rtl="1">
              <a:buNone/>
            </a:pPr>
            <a:endParaRPr lang="en-US" sz="2500" dirty="0"/>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fade">
                                      <p:cBhvr>
                                        <p:cTn id="21" dur="1000"/>
                                        <p:tgtEl>
                                          <p:spTgt spid="7">
                                            <p:txEl>
                                              <p:pRg st="2" end="2"/>
                                            </p:txEl>
                                          </p:spTgt>
                                        </p:tgtEl>
                                      </p:cBhvr>
                                    </p:animEffect>
                                    <p:anim calcmode="lin" valueType="num">
                                      <p:cBhvr>
                                        <p:cTn id="22"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3" end="3"/>
                                            </p:txEl>
                                          </p:spTgt>
                                        </p:tgtEl>
                                        <p:attrNameLst>
                                          <p:attrName>style.visibility</p:attrName>
                                        </p:attrNameLst>
                                      </p:cBhvr>
                                      <p:to>
                                        <p:strVal val="visible"/>
                                      </p:to>
                                    </p:set>
                                    <p:animEffect transition="in" filter="fade">
                                      <p:cBhvr>
                                        <p:cTn id="28" dur="1000"/>
                                        <p:tgtEl>
                                          <p:spTgt spid="7">
                                            <p:txEl>
                                              <p:pRg st="3" end="3"/>
                                            </p:txEl>
                                          </p:spTgt>
                                        </p:tgtEl>
                                      </p:cBhvr>
                                    </p:animEffect>
                                    <p:anim calcmode="lin" valueType="num">
                                      <p:cBhvr>
                                        <p:cTn id="29"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Effect transition="in" filter="fade">
                                      <p:cBhvr>
                                        <p:cTn id="35" dur="1000"/>
                                        <p:tgtEl>
                                          <p:spTgt spid="7">
                                            <p:txEl>
                                              <p:pRg st="4" end="4"/>
                                            </p:txEl>
                                          </p:spTgt>
                                        </p:tgtEl>
                                      </p:cBhvr>
                                    </p:animEffect>
                                    <p:anim calcmode="lin" valueType="num">
                                      <p:cBhvr>
                                        <p:cTn id="36"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xEl>
                                              <p:pRg st="5" end="5"/>
                                            </p:txEl>
                                          </p:spTgt>
                                        </p:tgtEl>
                                        <p:attrNameLst>
                                          <p:attrName>style.visibility</p:attrName>
                                        </p:attrNameLst>
                                      </p:cBhvr>
                                      <p:to>
                                        <p:strVal val="visible"/>
                                      </p:to>
                                    </p:set>
                                    <p:animEffect transition="in" filter="fade">
                                      <p:cBhvr>
                                        <p:cTn id="42" dur="1000"/>
                                        <p:tgtEl>
                                          <p:spTgt spid="7">
                                            <p:txEl>
                                              <p:pRg st="5" end="5"/>
                                            </p:txEl>
                                          </p:spTgt>
                                        </p:tgtEl>
                                      </p:cBhvr>
                                    </p:animEffect>
                                    <p:anim calcmode="lin" valueType="num">
                                      <p:cBhvr>
                                        <p:cTn id="43"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txEl>
                                              <p:pRg st="6" end="6"/>
                                            </p:txEl>
                                          </p:spTgt>
                                        </p:tgtEl>
                                        <p:attrNameLst>
                                          <p:attrName>style.visibility</p:attrName>
                                        </p:attrNameLst>
                                      </p:cBhvr>
                                      <p:to>
                                        <p:strVal val="visible"/>
                                      </p:to>
                                    </p:set>
                                    <p:animEffect transition="in" filter="fade">
                                      <p:cBhvr>
                                        <p:cTn id="49" dur="1000"/>
                                        <p:tgtEl>
                                          <p:spTgt spid="7">
                                            <p:txEl>
                                              <p:pRg st="6" end="6"/>
                                            </p:txEl>
                                          </p:spTgt>
                                        </p:tgtEl>
                                      </p:cBhvr>
                                    </p:animEffect>
                                    <p:anim calcmode="lin" valueType="num">
                                      <p:cBhvr>
                                        <p:cTn id="50"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2"/>
          <p:cNvSpPr>
            <a:spLocks noGrp="1"/>
          </p:cNvSpPr>
          <p:nvPr>
            <p:ph idx="1"/>
          </p:nvPr>
        </p:nvSpPr>
        <p:spPr>
          <a:xfrm>
            <a:off x="323528" y="188640"/>
            <a:ext cx="8517632" cy="6264696"/>
          </a:xfrm>
        </p:spPr>
        <p:txBody>
          <a:bodyPr>
            <a:normAutofit/>
          </a:bodyPr>
          <a:lstStyle/>
          <a:p>
            <a:pPr marL="0" indent="0" algn="r" rtl="1">
              <a:buNone/>
            </a:pPr>
            <a:r>
              <a:rPr lang="ar-DZ" sz="2400" b="1" dirty="0" smtClean="0"/>
              <a:t>3</a:t>
            </a:r>
            <a:r>
              <a:rPr lang="ar-SA" sz="2400" b="1" dirty="0" smtClean="0"/>
              <a:t> </a:t>
            </a:r>
            <a:r>
              <a:rPr lang="ar-DZ" sz="2400" b="1" dirty="0" smtClean="0"/>
              <a:t>- </a:t>
            </a:r>
            <a:r>
              <a:rPr lang="ar-DZ" sz="2400" b="1" dirty="0"/>
              <a:t>عقد الإيجار عقد معاوضة:</a:t>
            </a:r>
            <a:endParaRPr lang="en-US" sz="2400" dirty="0"/>
          </a:p>
          <a:p>
            <a:pPr marL="0" indent="0" algn="just" rtl="1">
              <a:lnSpc>
                <a:spcPct val="150000"/>
              </a:lnSpc>
              <a:buNone/>
            </a:pPr>
            <a:r>
              <a:rPr lang="ar-SA" sz="2300" dirty="0" smtClean="0"/>
              <a:t>إ</a:t>
            </a:r>
            <a:r>
              <a:rPr lang="ar-DZ" sz="2300" dirty="0" smtClean="0"/>
              <a:t>ن </a:t>
            </a:r>
            <a:r>
              <a:rPr lang="ar-DZ" sz="2300" dirty="0"/>
              <a:t>كل طرف يأخذ مقابلا لما يعطيه فالمؤجر يحصل على أجرة مقابل حصول المستأجر على منفعة العين المؤجرة ،و كذلك الحال إذا في عقد الإيجار من الباطن فكما  يكون المستأجر الأصلي يدفع مقابلا للانتفاع بالشيء المؤجر فعند تأجيره من الباطن فهو يتلقى أجرة مقابل تمكين المستأجر من الباطن الانتفاع بالشيء المؤجر سواء كله أو جزء </a:t>
            </a:r>
            <a:r>
              <a:rPr lang="ar-DZ" sz="2300" dirty="0" err="1"/>
              <a:t>منه،إذا</a:t>
            </a:r>
            <a:r>
              <a:rPr lang="ar-DZ" sz="2300" dirty="0"/>
              <a:t> فدون شك يمكننا أن نقول بأن الإيجار من الباطن هو عقد معاوضة كذلك.</a:t>
            </a:r>
            <a:endParaRPr lang="en-US" sz="2300" dirty="0"/>
          </a:p>
          <a:p>
            <a:pPr marL="0" indent="0" algn="r" rtl="1">
              <a:lnSpc>
                <a:spcPct val="150000"/>
              </a:lnSpc>
              <a:buNone/>
            </a:pPr>
            <a:r>
              <a:rPr lang="ar-DZ" sz="2400" b="1" dirty="0"/>
              <a:t>4-عقد الإيجار من العقود الزمنية</a:t>
            </a:r>
            <a:r>
              <a:rPr lang="ar-DZ" sz="2400" b="1" dirty="0" smtClean="0"/>
              <a:t>:</a:t>
            </a:r>
            <a:endParaRPr lang="ar-SA" sz="2400" b="1" dirty="0" smtClean="0"/>
          </a:p>
          <a:p>
            <a:pPr marL="0" indent="0" algn="just" rtl="1">
              <a:lnSpc>
                <a:spcPct val="150000"/>
              </a:lnSpc>
              <a:buNone/>
            </a:pPr>
            <a:r>
              <a:rPr lang="ar-DZ" sz="2300" dirty="0"/>
              <a:t>عقد الإيجار من الباطن هو عقد من العقود الزمنية فطالما أن المستأجر الأصلي مستأجر و منتفع فكذلك المستأجر من الباطن هو مستأجر و منتفع و في مقابل هذا كما أتى به الذكر فإن المؤجر يكون مستحقا للأجرة و مادام عقد الإيجار الأصلي مستمر </a:t>
            </a:r>
            <a:endParaRPr lang="en-US" sz="2300" dirty="0"/>
          </a:p>
          <a:p>
            <a:pPr marL="0" indent="0" algn="r" rtl="1">
              <a:buNone/>
            </a:pPr>
            <a:endParaRPr lang="en-US" sz="2500" dirty="0"/>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arn(inVertical)">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barn(inVertical)">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barn(inVertical)">
                                      <p:cBhvr>
                                        <p:cTn id="2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2"/>
          <p:cNvSpPr>
            <a:spLocks noGrp="1"/>
          </p:cNvSpPr>
          <p:nvPr>
            <p:ph idx="1"/>
          </p:nvPr>
        </p:nvSpPr>
        <p:spPr>
          <a:xfrm>
            <a:off x="323528" y="188640"/>
            <a:ext cx="8517632" cy="6264696"/>
          </a:xfrm>
        </p:spPr>
        <p:txBody>
          <a:bodyPr>
            <a:normAutofit/>
          </a:bodyPr>
          <a:lstStyle/>
          <a:p>
            <a:pPr marL="0" indent="0" algn="r" rtl="1">
              <a:buNone/>
            </a:pPr>
            <a:r>
              <a:rPr lang="ar-DZ" sz="2400" b="1" dirty="0"/>
              <a:t>5- عقد الإيجار عقد يرد على الأشياء غير القابلة للاستهلاك:</a:t>
            </a:r>
            <a:endParaRPr lang="en-US" sz="2400" dirty="0"/>
          </a:p>
          <a:p>
            <a:pPr marL="0" indent="0" algn="just" rtl="1">
              <a:lnSpc>
                <a:spcPct val="150000"/>
              </a:lnSpc>
              <a:buNone/>
            </a:pPr>
            <a:r>
              <a:rPr lang="ar-DZ" sz="2300" dirty="0"/>
              <a:t>من المعلوم أن الإيجار يرد على العقارات أو المنقولات إذا من خلال ما سبق فإنه مادام الإيجار من الباطن هو إيجار لحق شخصي للمستأجر كما سبق و عرفناه لذلك فإنه هو الآخر يرد على الأشياء غير القابلة </a:t>
            </a:r>
            <a:r>
              <a:rPr lang="ar-DZ" sz="2300" dirty="0" smtClean="0"/>
              <a:t>للاستهلاك.</a:t>
            </a:r>
            <a:endParaRPr lang="ar-SA" sz="2400" dirty="0" smtClean="0"/>
          </a:p>
          <a:p>
            <a:pPr marL="0" indent="0" algn="just" rtl="1">
              <a:lnSpc>
                <a:spcPct val="150000"/>
              </a:lnSpc>
              <a:buNone/>
            </a:pPr>
            <a:r>
              <a:rPr lang="ar-DZ" sz="2300" dirty="0"/>
              <a:t>من خلال ما سبق نستخلص أن عقد الإيجار من الباطن عقد تبعي لعقد  الإيجار الأصلي و هذه أهم خاصة نستخلصها بعد خاصيته ثلاثية الأطراف فهاتان الخاصيتان يتميز بهما عقد الإيجار من </a:t>
            </a:r>
            <a:r>
              <a:rPr lang="ar-DZ" sz="2300" dirty="0" smtClean="0"/>
              <a:t>الباطن</a:t>
            </a:r>
            <a:r>
              <a:rPr lang="ar-SA" sz="2300" dirty="0" smtClean="0"/>
              <a:t> </a:t>
            </a:r>
            <a:r>
              <a:rPr lang="ar-DZ" sz="2300" dirty="0" smtClean="0"/>
              <a:t>.</a:t>
            </a:r>
            <a:endParaRPr lang="ar-SA" sz="2300" dirty="0" smtClean="0"/>
          </a:p>
          <a:p>
            <a:pPr marL="0" indent="0" algn="just" rtl="1">
              <a:lnSpc>
                <a:spcPct val="150000"/>
              </a:lnSpc>
              <a:buNone/>
            </a:pPr>
            <a:endParaRPr lang="en-US" sz="2300" dirty="0"/>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arn(inVertic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arn(inVertical)">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2"/>
          <p:cNvSpPr>
            <a:spLocks noGrp="1"/>
          </p:cNvSpPr>
          <p:nvPr>
            <p:ph idx="1"/>
          </p:nvPr>
        </p:nvSpPr>
        <p:spPr>
          <a:xfrm>
            <a:off x="323528" y="188640"/>
            <a:ext cx="8517632" cy="6264696"/>
          </a:xfrm>
        </p:spPr>
        <p:txBody>
          <a:bodyPr>
            <a:normAutofit/>
          </a:bodyPr>
          <a:lstStyle/>
          <a:p>
            <a:pPr marL="0" indent="0" algn="r" rtl="1">
              <a:lnSpc>
                <a:spcPct val="150000"/>
              </a:lnSpc>
              <a:buNone/>
            </a:pPr>
            <a:r>
              <a:rPr lang="ar-DZ" sz="2400" b="1" dirty="0">
                <a:solidFill>
                  <a:schemeClr val="tx2">
                    <a:lumMod val="60000"/>
                    <a:lumOff val="40000"/>
                  </a:schemeClr>
                </a:solidFill>
              </a:rPr>
              <a:t>المبحث </a:t>
            </a:r>
            <a:r>
              <a:rPr lang="ar-DZ" sz="2400" b="1" dirty="0" smtClean="0">
                <a:solidFill>
                  <a:schemeClr val="tx2">
                    <a:lumMod val="60000"/>
                    <a:lumOff val="40000"/>
                  </a:schemeClr>
                </a:solidFill>
              </a:rPr>
              <a:t>الثاني </a:t>
            </a:r>
            <a:r>
              <a:rPr lang="ar-DZ" sz="2400" b="1" dirty="0">
                <a:solidFill>
                  <a:schemeClr val="tx2">
                    <a:lumMod val="60000"/>
                    <a:lumOff val="40000"/>
                  </a:schemeClr>
                </a:solidFill>
              </a:rPr>
              <a:t>: تكييف عقد الايجار من الباطن و تمييزه عن العقود المشابهة </a:t>
            </a:r>
            <a:r>
              <a:rPr lang="ar-DZ" sz="2400" b="1" dirty="0" smtClean="0">
                <a:solidFill>
                  <a:schemeClr val="tx2">
                    <a:lumMod val="60000"/>
                    <a:lumOff val="40000"/>
                  </a:schemeClr>
                </a:solidFill>
              </a:rPr>
              <a:t>له</a:t>
            </a:r>
            <a:endParaRPr lang="fr-FR" sz="2400" b="1" dirty="0" smtClean="0">
              <a:solidFill>
                <a:schemeClr val="tx2">
                  <a:lumMod val="60000"/>
                  <a:lumOff val="40000"/>
                </a:schemeClr>
              </a:solidFill>
            </a:endParaRPr>
          </a:p>
          <a:p>
            <a:pPr marL="0" indent="0" algn="r" rtl="1">
              <a:lnSpc>
                <a:spcPct val="150000"/>
              </a:lnSpc>
              <a:buNone/>
            </a:pPr>
            <a:r>
              <a:rPr lang="ar-DZ" sz="2400" b="1" dirty="0">
                <a:cs typeface="+mj-cs"/>
              </a:rPr>
              <a:t>المطلب الأول: التميز بين عقد الإيجار من الباطن والتنازل عن </a:t>
            </a:r>
            <a:r>
              <a:rPr lang="ar-DZ" sz="2400" b="1" dirty="0" smtClean="0">
                <a:cs typeface="+mj-cs"/>
              </a:rPr>
              <a:t>الإيجار</a:t>
            </a:r>
            <a:endParaRPr lang="ar-SA" sz="2400" b="1" dirty="0" smtClean="0">
              <a:cs typeface="+mj-cs"/>
            </a:endParaRPr>
          </a:p>
          <a:p>
            <a:pPr marL="0" indent="0" algn="just" rtl="1">
              <a:lnSpc>
                <a:spcPct val="150000"/>
              </a:lnSpc>
              <a:buNone/>
            </a:pPr>
            <a:r>
              <a:rPr lang="ar-DZ" sz="2300" dirty="0"/>
              <a:t>فمقتضى التنازل في الإيجار، يحيل المستأجر حقوقه قبل المؤجر، التي تتركز في الانتفاع بالعين إلى المتنازل له، خاصة الالتزام بدفع </a:t>
            </a:r>
            <a:r>
              <a:rPr lang="ar-DZ" sz="2300" dirty="0" err="1"/>
              <a:t>الأجرة.فهو</a:t>
            </a:r>
            <a:r>
              <a:rPr lang="ar-DZ" sz="2300" dirty="0"/>
              <a:t> يعتبر حوالة لعقد الإيجار: حوالة حق بالنسبة إلى حقوق المستأجر و حوالة دين بالنسبة إلى التزاماته.</a:t>
            </a:r>
            <a:r>
              <a:rPr lang="en-US" sz="2300" dirty="0"/>
              <a:t> </a:t>
            </a:r>
            <a:endParaRPr lang="ar-SA" sz="2300" dirty="0" smtClean="0"/>
          </a:p>
          <a:p>
            <a:pPr marL="0" indent="0" algn="just" rtl="1">
              <a:lnSpc>
                <a:spcPct val="150000"/>
              </a:lnSpc>
              <a:buNone/>
            </a:pPr>
            <a:r>
              <a:rPr lang="ar-DZ" sz="2300" dirty="0" smtClean="0"/>
              <a:t>1-</a:t>
            </a:r>
            <a:r>
              <a:rPr lang="ar-SA" sz="2300" dirty="0" smtClean="0"/>
              <a:t> </a:t>
            </a:r>
            <a:r>
              <a:rPr lang="ar-DZ" sz="2300" dirty="0" smtClean="0"/>
              <a:t>في </a:t>
            </a:r>
            <a:r>
              <a:rPr lang="ar-DZ" sz="2300" dirty="0"/>
              <a:t>التنازل عن الإيجار عندما يتصرف المستأجر في حقه فيجب أن تتوافر فيه أهلية التصرف أما في الإيجار من الباطن فإنه يقوم بعمل من أعمال الإدارة فتكفي فيه أهلية الإدارة</a:t>
            </a:r>
            <a:r>
              <a:rPr lang="ar-DZ" sz="2300" dirty="0" smtClean="0"/>
              <a:t>.</a:t>
            </a:r>
            <a:endParaRPr lang="ar-SA" sz="2300" dirty="0" smtClean="0"/>
          </a:p>
          <a:p>
            <a:pPr marL="0" indent="0" algn="just" rtl="1">
              <a:lnSpc>
                <a:spcPct val="150000"/>
              </a:lnSpc>
              <a:buNone/>
            </a:pPr>
            <a:r>
              <a:rPr lang="ar-DZ" sz="2300" dirty="0" smtClean="0"/>
              <a:t>2-</a:t>
            </a:r>
            <a:r>
              <a:rPr lang="ar-SA" sz="2300" dirty="0" smtClean="0"/>
              <a:t> </a:t>
            </a:r>
            <a:r>
              <a:rPr lang="ar-DZ" sz="2300" dirty="0"/>
              <a:t>في التنازل عن الإيجار تكون الشروط واحدة بين المؤجر و المستأجر و بين المستأجر و المتنازل عن الإيجار، أما في الإيجار من الباطن فقد تختلف شروط الإيجار بين المؤجر و المستأجر عنه بين المستأجر و المستأجر من الباطن.</a:t>
            </a:r>
            <a:endParaRPr lang="en-US" sz="2300" dirty="0"/>
          </a:p>
          <a:p>
            <a:pPr marL="0" indent="0" algn="just" rtl="1">
              <a:lnSpc>
                <a:spcPct val="150000"/>
              </a:lnSpc>
              <a:buNone/>
            </a:pPr>
            <a:endParaRPr lang="en-US" sz="2300" dirty="0" smtClean="0"/>
          </a:p>
          <a:p>
            <a:pPr marL="0" indent="0" algn="just" rtl="1">
              <a:lnSpc>
                <a:spcPct val="150000"/>
              </a:lnSpc>
              <a:buNone/>
            </a:pPr>
            <a:endParaRPr lang="en-US" sz="2300" dirty="0"/>
          </a:p>
          <a:p>
            <a:pPr marL="0" indent="0" algn="r" rtl="1">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arn(inVertical)">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barn(inVertical)">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barn(inVertical)">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barn(inVertical)">
                                      <p:cBhvr>
                                        <p:cTn id="2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a:bodyPr>
          <a:lstStyle/>
          <a:p>
            <a:pPr marL="0" indent="0" algn="just" rtl="1">
              <a:lnSpc>
                <a:spcPct val="150000"/>
              </a:lnSpc>
              <a:buNone/>
            </a:pPr>
            <a:r>
              <a:rPr lang="ar-SA" sz="2300" dirty="0" smtClean="0"/>
              <a:t> 3 </a:t>
            </a:r>
            <a:r>
              <a:rPr lang="ar-DZ" sz="2300" dirty="0" smtClean="0"/>
              <a:t>- </a:t>
            </a:r>
            <a:r>
              <a:rPr lang="ar-DZ" sz="2300" dirty="0"/>
              <a:t>في التنازل عن الإيجار لبس للمستأجر (المتنازل) حق الامتياز على ما يوجد في المأجور من منقولات المتنازل له، و له حق امتياز في الإيجار من الباطن على منقولات المستأجر من الباطن الموجودة في المأجور</a:t>
            </a:r>
            <a:r>
              <a:rPr lang="ar-DZ" sz="2300" dirty="0" smtClean="0"/>
              <a:t>.</a:t>
            </a:r>
            <a:endParaRPr lang="en-US" sz="2300" dirty="0" smtClean="0"/>
          </a:p>
          <a:p>
            <a:pPr marL="0" indent="0" algn="just" rtl="1">
              <a:lnSpc>
                <a:spcPct val="150000"/>
              </a:lnSpc>
              <a:buNone/>
            </a:pPr>
            <a:r>
              <a:rPr lang="ar-SA" sz="2300" dirty="0"/>
              <a:t>4 </a:t>
            </a:r>
            <a:r>
              <a:rPr lang="ar-DZ" sz="2300" dirty="0"/>
              <a:t>- التنازل عن الإيجار هو حوالة حق بالنسبة إلى حقوق المستأجر و حوالة دين بالنسبة إلى التزاماته فوجب إتباع الإجراءات التي تخضع لها حوالة الحق حسب المادة 239 من القانون المدني الجزائري، و المادة 241 من نفس القانون و حسب الإجراءات المتبعة في حوالة الدين حسب المادة 251 من القانون المدني الجزائري و المادة 252 من نفس القانون .</a:t>
            </a:r>
            <a:endParaRPr lang="en-US" sz="2300" dirty="0"/>
          </a:p>
          <a:p>
            <a:pPr marL="0" indent="0" algn="just" rtl="1">
              <a:lnSpc>
                <a:spcPct val="150000"/>
              </a:lnSpc>
              <a:buNone/>
            </a:pPr>
            <a:endParaRPr lang="en-US" sz="2300" dirty="0" smtClean="0"/>
          </a:p>
          <a:p>
            <a:pPr marL="0" indent="0" algn="just" rtl="1">
              <a:lnSpc>
                <a:spcPct val="150000"/>
              </a:lnSpc>
              <a:buNone/>
            </a:pPr>
            <a:endParaRPr lang="en-US" sz="2300" dirty="0"/>
          </a:p>
          <a:p>
            <a:pPr marL="0" indent="0" algn="r" rtl="1">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1216127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a:bodyPr>
          <a:lstStyle/>
          <a:p>
            <a:pPr marL="0" indent="0" algn="r" rtl="1">
              <a:buNone/>
            </a:pPr>
            <a:r>
              <a:rPr lang="ar-DZ" sz="2400" b="1" dirty="0"/>
              <a:t>المطلب الثاني : التمييز بين عقد الايجار من الباطن و الايجار التمويلي </a:t>
            </a:r>
            <a:endParaRPr lang="en-US" sz="2400" dirty="0"/>
          </a:p>
          <a:p>
            <a:pPr marL="0" indent="0" algn="just" rtl="1">
              <a:lnSpc>
                <a:spcPct val="150000"/>
              </a:lnSpc>
              <a:buNone/>
            </a:pPr>
            <a:r>
              <a:rPr lang="ar-DZ" sz="2300" dirty="0"/>
              <a:t>عرف المشرع الجزائري الايجار التمويلي من خلال المادة الأولى من الأمر رقم 96-06 حيث جاء نصها : ” يعتبر الاعتماد الايجاري موضوع هذا الأمر عملية تجارية و مالية : </a:t>
            </a:r>
            <a:endParaRPr lang="en-US" sz="2300" dirty="0"/>
          </a:p>
          <a:p>
            <a:pPr marL="0" indent="0" algn="just" rtl="1">
              <a:lnSpc>
                <a:spcPct val="150000"/>
              </a:lnSpc>
              <a:buNone/>
            </a:pPr>
            <a:r>
              <a:rPr lang="ar-DZ" sz="2300" dirty="0"/>
              <a:t>- يتم تحقيقها من قبل البنوك و المؤسسات المالية أو شركة تأجير مؤهلة قانونا ومعتمدة صراحة بهذه الصفة، مع المتعاملين الاقتصاديين الجزائريين أو الأجانب، أشخاص طبيعيين كانوا أم معنويين تابعين للقانون العام أو الخاص،</a:t>
            </a:r>
            <a:endParaRPr lang="en-US" sz="2300" dirty="0"/>
          </a:p>
          <a:p>
            <a:pPr marL="0" indent="0" algn="just" rtl="1">
              <a:lnSpc>
                <a:spcPct val="150000"/>
              </a:lnSpc>
              <a:buNone/>
            </a:pPr>
            <a:r>
              <a:rPr lang="ar-DZ" sz="2300" dirty="0"/>
              <a:t>- تكون قائمة على عقد ايجار يمكن أن يتضمن أو لا يتضمن حق الخيار بالشراء لصالح المستأجر ، </a:t>
            </a:r>
            <a:endParaRPr lang="en-US" sz="2300" dirty="0"/>
          </a:p>
          <a:p>
            <a:pPr marL="0" indent="0" algn="just" rtl="1">
              <a:lnSpc>
                <a:spcPct val="150000"/>
              </a:lnSpc>
              <a:buNone/>
            </a:pPr>
            <a:r>
              <a:rPr lang="ar-DZ" sz="2300" dirty="0"/>
              <a:t>- و تتعلق فقط بأصول منقولة </a:t>
            </a:r>
            <a:r>
              <a:rPr lang="ar-DZ" sz="2300" dirty="0" err="1"/>
              <a:t>أوغير</a:t>
            </a:r>
            <a:r>
              <a:rPr lang="ar-DZ" sz="2300" dirty="0"/>
              <a:t> منقولة ذات الاستعمال المهني أو بالمحلات التجارية أو بمؤسسات حرفية " .</a:t>
            </a:r>
            <a:r>
              <a:rPr lang="en-US" sz="2300" dirty="0"/>
              <a:t> </a:t>
            </a:r>
            <a:endParaRPr lang="en-US" sz="2300" dirty="0" smtClean="0"/>
          </a:p>
          <a:p>
            <a:pPr marL="0" indent="0" algn="just" rtl="1">
              <a:lnSpc>
                <a:spcPct val="150000"/>
              </a:lnSpc>
              <a:buNone/>
            </a:pPr>
            <a:endParaRPr lang="en-US" sz="2300" dirty="0"/>
          </a:p>
          <a:p>
            <a:pPr marL="0" indent="0" algn="r" rtl="1">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1222316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dow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fontScale="85000" lnSpcReduction="20000"/>
          </a:bodyPr>
          <a:lstStyle/>
          <a:p>
            <a:pPr marL="0" indent="0" algn="just" rtl="1">
              <a:lnSpc>
                <a:spcPct val="150000"/>
              </a:lnSpc>
              <a:buNone/>
            </a:pPr>
            <a:r>
              <a:rPr lang="ar-DZ" sz="2300" dirty="0"/>
              <a:t>الايجار التمويلي والإيجار من الباطن يتشابهان وذلك من خلال خاصية الثلاثية التي يتميز بها كلى العقدين غير أن أطراف الايجار من الباطن هم : المؤجر </a:t>
            </a:r>
            <a:r>
              <a:rPr lang="ar-DZ" sz="2300" dirty="0" smtClean="0"/>
              <a:t>و</a:t>
            </a:r>
            <a:r>
              <a:rPr lang="ar-SA" sz="2300" dirty="0" smtClean="0"/>
              <a:t> </a:t>
            </a:r>
            <a:r>
              <a:rPr lang="ar-DZ" sz="2300" dirty="0" smtClean="0"/>
              <a:t>المستأجر و</a:t>
            </a:r>
            <a:r>
              <a:rPr lang="ar-SA" sz="2300" dirty="0" smtClean="0"/>
              <a:t> </a:t>
            </a:r>
            <a:r>
              <a:rPr lang="ar-DZ" sz="2300" dirty="0" smtClean="0"/>
              <a:t>المست</a:t>
            </a:r>
            <a:r>
              <a:rPr lang="ar-SA" sz="2300" dirty="0" smtClean="0"/>
              <a:t>أ</a:t>
            </a:r>
            <a:r>
              <a:rPr lang="ar-DZ" sz="2300" dirty="0" smtClean="0"/>
              <a:t>جر </a:t>
            </a:r>
            <a:r>
              <a:rPr lang="ar-DZ" sz="2300" dirty="0"/>
              <a:t>الفرعي اذ المستأجر الاصلي في عقد الايجار من الباطن تكون له صفة المؤجر للمستأجر الفرعي أما أطراف عقد الايجار التمويلي هم : المورد و المؤجر والمستأجر ، فالمورد هو الذي يقوم بتزويد المؤجر بالأصول المنقولة وهذا الأخير يقوم بتأجيرها للمستأجر وغالبا ما يكون المورد شخصا من أشخاص القانون العام أو الخاص حسب ما جاءت به المادة الأولى من الأمر رقم 96-06 السابق الذكر كما جاء في المادة الثانية من هذا الأمر أن عمليات الاعتماد الايجاري هي عمليات قرض وكذلك الايجار التمويلي قد بكون دولي أو وطني نص المادة الخامسة ، كذلك ان امكانية تملك الأصل المؤجر موجودة عند انتهاء فترة الايجار نص المادة 16 من نفس الأمر فهذا الخيار لا نجده في التأجير من الباطن اذ ينتهي عقد الايجار من الباطن بمجرد انقضاء عقد الايجار الأصلي ولا يملك المستأجر من الباطن الحق في طلب تجديد العقد على خلاف الاعتماد الايجاري الذي يملك فيه المستأجر خيار اما الشراء أو تجديد العقد .</a:t>
            </a:r>
            <a:r>
              <a:rPr lang="en-US" sz="2300" dirty="0"/>
              <a:t> </a:t>
            </a:r>
            <a:r>
              <a:rPr lang="ar-SA" sz="2300" dirty="0"/>
              <a:t>- تنص المادة 16 من الأمر رقم 96- 06 " على أنه يمكن المستأجر، عند انقضاء فترة الايجار غير القابلة للإلغاء وبتقدير منه فقط: اما أن يشتري الأصل المؤجر مقابل دفع قيمته المتبقية كما تم تحديدها في العقد، </a:t>
            </a:r>
            <a:endParaRPr lang="en-US" sz="2300" dirty="0"/>
          </a:p>
          <a:p>
            <a:pPr marL="0" indent="0" algn="just" rtl="1">
              <a:lnSpc>
                <a:spcPct val="150000"/>
              </a:lnSpc>
              <a:buNone/>
            </a:pPr>
            <a:r>
              <a:rPr lang="ar-SA" sz="2300" dirty="0"/>
              <a:t>وإما أن يعيد تجديد الايجار لفترة ومقابل دفع ايجار تتفق عليه الأطراف ،</a:t>
            </a:r>
            <a:endParaRPr lang="en-US" sz="2300" dirty="0"/>
          </a:p>
          <a:p>
            <a:pPr marL="0" indent="0" algn="just" rtl="1">
              <a:lnSpc>
                <a:spcPct val="150000"/>
              </a:lnSpc>
              <a:buNone/>
            </a:pPr>
            <a:r>
              <a:rPr lang="ar-SA" sz="2300" dirty="0"/>
              <a:t>وإما أن يرد الأصل المؤجر للمؤجر." </a:t>
            </a:r>
            <a:endParaRPr lang="en-US" sz="2300" dirty="0"/>
          </a:p>
          <a:p>
            <a:pPr marL="0" indent="0" algn="just" rtl="1">
              <a:lnSpc>
                <a:spcPct val="150000"/>
              </a:lnSpc>
              <a:buNone/>
            </a:pPr>
            <a:endParaRPr lang="en-US" sz="2300" dirty="0"/>
          </a:p>
          <a:p>
            <a:pPr marL="0" indent="0" algn="r" rtl="1">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3293357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arn(inVertical)">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a:bodyPr>
          <a:lstStyle/>
          <a:p>
            <a:pPr marL="0" indent="0" algn="r" rtl="1">
              <a:buNone/>
            </a:pPr>
            <a:r>
              <a:rPr lang="ar-DZ" sz="2400" b="1" dirty="0"/>
              <a:t>المطلب الثالث: الطبيعة القانونية لعقد الإيجار من </a:t>
            </a:r>
            <a:r>
              <a:rPr lang="ar-DZ" sz="2400" b="1" dirty="0" smtClean="0"/>
              <a:t>الباطن</a:t>
            </a:r>
            <a:endParaRPr lang="ar-SA" sz="2400" b="1" dirty="0" smtClean="0"/>
          </a:p>
          <a:p>
            <a:pPr marL="0" indent="0" algn="just" rtl="1">
              <a:lnSpc>
                <a:spcPct val="150000"/>
              </a:lnSpc>
              <a:buNone/>
            </a:pPr>
            <a:r>
              <a:rPr lang="ar-DZ" sz="2300" dirty="0"/>
              <a:t>للإيجار من الباطن طبيعة خاصة عن باقي التصرفات التي يجريها المستأجر لكن المتعاقدين قد يخلطون بين التنازل عن الإيجار و بين الإيجار من الباطن لذا </a:t>
            </a:r>
            <a:r>
              <a:rPr lang="ar-DZ" sz="2300" dirty="0" err="1"/>
              <a:t>وكذالك</a:t>
            </a:r>
            <a:r>
              <a:rPr lang="ar-DZ" sz="2300" dirty="0"/>
              <a:t> بين الايجار من الباطن و الايجار التمويلي ، اذ وجب على القاضي أن ينظر إلى نية المتعاقدين أو  قصدها أثناء إبرام التصرف القانوني و هذا لا يكون من خلال الألفاظ و العبارات التي وظفها و لكن يستطيع القاضي أن يكشف نوع التصرف من خلال بعض الوقائع </a:t>
            </a:r>
            <a:r>
              <a:rPr lang="ar-DZ" sz="2300" dirty="0" smtClean="0"/>
              <a:t>القانونية</a:t>
            </a:r>
            <a:r>
              <a:rPr lang="ar-SA" sz="2300" dirty="0"/>
              <a:t> </a:t>
            </a:r>
            <a:endParaRPr lang="en-US" sz="2300" dirty="0"/>
          </a:p>
          <a:p>
            <a:pPr marL="0" indent="0" algn="r" rtl="1">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2516041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76672"/>
            <a:ext cx="8229600" cy="5976664"/>
          </a:xfrm>
        </p:spPr>
        <p:txBody>
          <a:bodyPr>
            <a:normAutofit/>
          </a:bodyPr>
          <a:lstStyle/>
          <a:p>
            <a:pPr marL="0" indent="0" algn="r" rtl="1">
              <a:buNone/>
            </a:pPr>
            <a:r>
              <a:rPr lang="ar-SA" u="sng" dirty="0">
                <a:solidFill>
                  <a:srgbClr val="FF0000"/>
                </a:solidFill>
              </a:rPr>
              <a:t>التمهيد و </a:t>
            </a:r>
            <a:r>
              <a:rPr lang="ar-SA" u="sng" dirty="0" smtClean="0">
                <a:solidFill>
                  <a:srgbClr val="FF0000"/>
                </a:solidFill>
              </a:rPr>
              <a:t>الإشكالية :</a:t>
            </a:r>
          </a:p>
          <a:p>
            <a:pPr marL="0" indent="0" algn="just" rtl="1">
              <a:lnSpc>
                <a:spcPct val="150000"/>
              </a:lnSpc>
              <a:buNone/>
            </a:pPr>
            <a:r>
              <a:rPr lang="ar-SA" sz="2800" dirty="0" smtClean="0"/>
              <a:t>للمستأجر </a:t>
            </a:r>
            <a:r>
              <a:rPr lang="ar-SA" sz="2800" dirty="0"/>
              <a:t>حق </a:t>
            </a:r>
            <a:r>
              <a:rPr lang="ar-SA" sz="2800" dirty="0" err="1"/>
              <a:t>الإنتفاع</a:t>
            </a:r>
            <a:r>
              <a:rPr lang="ar-SA" sz="2800" dirty="0"/>
              <a:t> و ليس حق </a:t>
            </a:r>
            <a:r>
              <a:rPr lang="ar-SA" sz="2800" dirty="0" smtClean="0"/>
              <a:t>التملك على </a:t>
            </a:r>
            <a:r>
              <a:rPr lang="ar-SA" sz="2800" dirty="0" err="1" smtClean="0"/>
              <a:t>الشئ</a:t>
            </a:r>
            <a:r>
              <a:rPr lang="ar-SA" sz="2800" dirty="0" smtClean="0"/>
              <a:t> المنتفع به ويعد هذا الحق ، حقا شخصيا للمستأجر ومن حقه التصرف فيه كالتنازل عنه أو تأجيره من الباطن حسب نص المادة 505 من القانون المدني الجزائري </a:t>
            </a:r>
          </a:p>
          <a:p>
            <a:pPr marL="0" indent="0" algn="just" rtl="1">
              <a:lnSpc>
                <a:spcPct val="150000"/>
              </a:lnSpc>
              <a:buNone/>
            </a:pPr>
            <a:r>
              <a:rPr lang="ar-SA" sz="2800" dirty="0" smtClean="0"/>
              <a:t>وموضوع دراستنا هنا هو الإيجار من الباطن أو الإيجار الفرعي فهو يعتبر جزئية من موضوع عقد الإيجار لذا نطرح الإشكال التالي :</a:t>
            </a:r>
          </a:p>
          <a:p>
            <a:pPr marL="0" indent="0" algn="just" rtl="1">
              <a:lnSpc>
                <a:spcPct val="150000"/>
              </a:lnSpc>
              <a:buNone/>
            </a:pPr>
            <a:r>
              <a:rPr lang="ar-SA" sz="2800" b="1" dirty="0" smtClean="0">
                <a:solidFill>
                  <a:schemeClr val="accent3">
                    <a:lumMod val="50000"/>
                  </a:schemeClr>
                </a:solidFill>
              </a:rPr>
              <a:t>ماهي أحكام عقد الإيجار من الباطن و ما هو موقعه في التشريع الجزائري و التشريع المقارن ؟ </a:t>
            </a:r>
          </a:p>
        </p:txBody>
      </p:sp>
    </p:spTree>
    <p:extLst>
      <p:ext uri="{BB962C8B-B14F-4D97-AF65-F5344CB8AC3E}">
        <p14:creationId xmlns:p14="http://schemas.microsoft.com/office/powerpoint/2010/main" val="4164086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a:bodyPr>
          <a:lstStyle/>
          <a:p>
            <a:pPr marL="0" indent="0" algn="just" rtl="1">
              <a:lnSpc>
                <a:spcPct val="150000"/>
              </a:lnSpc>
              <a:buNone/>
            </a:pPr>
            <a:r>
              <a:rPr lang="ar-DZ" sz="2300" dirty="0"/>
              <a:t>من خلال دراستنا لأحكام الإيجار من الباطن في هذا الفصل فقد اتضح لنا عدة نقاط و هي تتمثل في :</a:t>
            </a:r>
            <a:endParaRPr lang="en-US" sz="2300" dirty="0"/>
          </a:p>
          <a:p>
            <a:pPr marL="0" indent="0" algn="just" rtl="1">
              <a:lnSpc>
                <a:spcPct val="150000"/>
              </a:lnSpc>
              <a:buNone/>
            </a:pPr>
            <a:r>
              <a:rPr lang="ar-DZ" sz="2300" dirty="0"/>
              <a:t>- أن المشرع الجزائري على خلاف القانون المقارن لا يجيز الإيجار من الباطن (نص المادة 505 من القانون المدني)، حيث أن القاعدة العامة هي المنع أما الاستثناء هو الإجازة و لكن بشروط و هذه الشروط هي إذن المؤجر كتابيا، و كذلك الاتفاق عليه في العقد.</a:t>
            </a:r>
            <a:endParaRPr lang="en-US" sz="2300" dirty="0"/>
          </a:p>
          <a:p>
            <a:pPr marL="0" indent="0" algn="just" rtl="1">
              <a:lnSpc>
                <a:spcPct val="150000"/>
              </a:lnSpc>
              <a:buNone/>
            </a:pPr>
            <a:r>
              <a:rPr lang="ar-DZ" sz="2300" dirty="0"/>
              <a:t>- أما في القانون المقارن فالقاعدة العامة هي الجواز أما الاستثناء فهو الحظر و ذلك حسب نص المادة 593 من القانون المدني المصري على سبيل المثال.</a:t>
            </a:r>
            <a:endParaRPr lang="en-US" sz="2300" dirty="0"/>
          </a:p>
          <a:p>
            <a:pPr marL="0" indent="0" algn="just" rtl="1">
              <a:lnSpc>
                <a:spcPct val="150000"/>
              </a:lnSpc>
              <a:buNone/>
            </a:pPr>
            <a:r>
              <a:rPr lang="ar-DZ" sz="2300" dirty="0"/>
              <a:t>- و كذلك فإن مخالفة هذا الأمر ترتب جزاء على المستأجر إذا من خلال ما سبق أيضا نجد أن لعقد الإيجار من الباطن خصائص مع أنه يشترك مع عقد الإيجار الأصلي فيها إلا أنه يتميز عنه في أنه ثلاثي الأطراف و هذا الأمر يجعلنا نمر إلى الفصل الثاني حيث سنقوم بدراسة الآثار التي يرتبها عقد الإيجار من الباطن بسبب خاصية الثلاثية.   </a:t>
            </a:r>
            <a:endParaRPr lang="en-US" sz="2300" dirty="0"/>
          </a:p>
          <a:p>
            <a:pPr marL="0" indent="0" algn="r" rtl="1">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131793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down)">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lnSpcReduction="10000"/>
          </a:bodyPr>
          <a:lstStyle/>
          <a:p>
            <a:pPr marL="0" indent="0" algn="r" rtl="1">
              <a:buNone/>
            </a:pPr>
            <a:r>
              <a:rPr lang="ar-DZ" sz="2800" b="1" dirty="0">
                <a:solidFill>
                  <a:srgbClr val="FF0000"/>
                </a:solidFill>
              </a:rPr>
              <a:t>الفصل الثاني </a:t>
            </a:r>
            <a:r>
              <a:rPr lang="ar-SA" sz="2800" b="1" dirty="0">
                <a:solidFill>
                  <a:srgbClr val="FF0000"/>
                </a:solidFill>
              </a:rPr>
              <a:t>:</a:t>
            </a:r>
            <a:r>
              <a:rPr lang="ar-DZ" sz="2800" b="1" dirty="0">
                <a:solidFill>
                  <a:srgbClr val="FF0000"/>
                </a:solidFill>
              </a:rPr>
              <a:t> آثار عقد الايجار من الباطن</a:t>
            </a:r>
            <a:endParaRPr lang="en-US" sz="2800" b="1" dirty="0">
              <a:solidFill>
                <a:srgbClr val="FF0000"/>
              </a:solidFill>
            </a:endParaRPr>
          </a:p>
          <a:p>
            <a:pPr marL="0" indent="0" algn="r" rtl="1">
              <a:buNone/>
            </a:pPr>
            <a:r>
              <a:rPr lang="ar-DZ" sz="2400" b="1" dirty="0">
                <a:solidFill>
                  <a:schemeClr val="tx2">
                    <a:lumMod val="60000"/>
                    <a:lumOff val="40000"/>
                  </a:schemeClr>
                </a:solidFill>
              </a:rPr>
              <a:t>المبحث الأول: العلاقات الناتجة عن التأجير من الباطن</a:t>
            </a:r>
            <a:endParaRPr lang="en-US" sz="2400" b="1" dirty="0">
              <a:solidFill>
                <a:schemeClr val="tx2">
                  <a:lumMod val="60000"/>
                  <a:lumOff val="40000"/>
                </a:schemeClr>
              </a:solidFill>
            </a:endParaRPr>
          </a:p>
          <a:p>
            <a:pPr marL="0" indent="0" algn="r" rtl="1">
              <a:lnSpc>
                <a:spcPct val="150000"/>
              </a:lnSpc>
              <a:buNone/>
            </a:pPr>
            <a:r>
              <a:rPr lang="ar-DZ" sz="2300" dirty="0"/>
              <a:t>نظرا لطبيعة عقد الإيجار من الباطن حيث أنه عقد فرعي عن عقد إيجار أصلي فهو بذلك ينتج علاقات متنوعة و التي سنتناولها بالتفصيل على التوالي و هي :علاقة المستأجر الأصلي بالمستأجر من الباطن في مطلب أول.</a:t>
            </a:r>
            <a:endParaRPr lang="en-US" sz="2300" dirty="0"/>
          </a:p>
          <a:p>
            <a:pPr marL="0" indent="0" algn="just" rtl="1">
              <a:lnSpc>
                <a:spcPct val="150000"/>
              </a:lnSpc>
              <a:buNone/>
            </a:pPr>
            <a:r>
              <a:rPr lang="ar-DZ" sz="2400" b="1" dirty="0"/>
              <a:t>المطلب الأول: علاقة المستأجر الأصلي بالمستأجر من </a:t>
            </a:r>
            <a:r>
              <a:rPr lang="ar-DZ" sz="2400" b="1" dirty="0" smtClean="0"/>
              <a:t>الباطن</a:t>
            </a:r>
            <a:endParaRPr lang="ar-SA" sz="2400" b="1" dirty="0" smtClean="0"/>
          </a:p>
          <a:p>
            <a:pPr marL="0" indent="0" algn="just" rtl="1">
              <a:lnSpc>
                <a:spcPct val="150000"/>
              </a:lnSpc>
              <a:buNone/>
            </a:pPr>
            <a:r>
              <a:rPr lang="ar-DZ" sz="2300" dirty="0"/>
              <a:t> إن علاقة المستأجر الأصلي بالمستأجر من الباطن ينظمها عقد الإيجار المبرم بينهما و هذا مراعاة لعقد الإيجار الأصلي و لذلك فمن الممكن أن يختلف العقدان أي عقد الإيجار الأصلي و عقد الإيجار من الباطن في أوجه عديدة </a:t>
            </a:r>
            <a:r>
              <a:rPr lang="ar-SA" sz="2300" dirty="0" smtClean="0"/>
              <a:t>,</a:t>
            </a:r>
          </a:p>
          <a:p>
            <a:pPr marL="0" indent="0" algn="just" rtl="1">
              <a:lnSpc>
                <a:spcPct val="150000"/>
              </a:lnSpc>
              <a:buNone/>
            </a:pPr>
            <a:r>
              <a:rPr lang="ar-DZ" sz="2300" dirty="0"/>
              <a:t>علاقة المستأجر الأصلي بالمستأجر من الباطن تحكمها أحكام و شروط عقد الإيجار من الباطن  أما فيما يخص التزامات و حقوق كل من الطرفين فهي نفس التزامات و حقوق المؤجر و المستأجر في الأحكام العامة لعقد الإيجار.</a:t>
            </a:r>
            <a:endParaRPr lang="en-US" sz="2300" dirty="0"/>
          </a:p>
          <a:p>
            <a:pPr marL="0" indent="0" algn="just" rtl="1">
              <a:lnSpc>
                <a:spcPct val="150000"/>
              </a:lnSpc>
              <a:buNone/>
            </a:pPr>
            <a:endParaRPr lang="en-US" sz="2300" dirty="0"/>
          </a:p>
          <a:p>
            <a:pPr marL="0" indent="0" algn="just" rtl="1">
              <a:lnSpc>
                <a:spcPct val="150000"/>
              </a:lnSpc>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2010437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1000"/>
                                        <p:tgtEl>
                                          <p:spTgt spid="4">
                                            <p:txEl>
                                              <p:pRg st="5" end="5"/>
                                            </p:txEl>
                                          </p:spTgt>
                                        </p:tgtEl>
                                      </p:cBhvr>
                                    </p:animEffect>
                                    <p:anim calcmode="lin" valueType="num">
                                      <p:cBhvr>
                                        <p:cTn id="43"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a:bodyPr>
          <a:lstStyle/>
          <a:p>
            <a:pPr marL="0" indent="0" algn="r" rtl="1">
              <a:buNone/>
            </a:pPr>
            <a:r>
              <a:rPr lang="ar-DZ" sz="2400" b="1" dirty="0"/>
              <a:t>المطلب الثاني: علاقة المستأجر الأصلي بالمؤجر في عقد الإيجار </a:t>
            </a:r>
            <a:r>
              <a:rPr lang="ar-DZ" sz="2400" b="1" dirty="0" smtClean="0"/>
              <a:t>الأصلي</a:t>
            </a:r>
            <a:endParaRPr lang="en-US" sz="2400" dirty="0"/>
          </a:p>
          <a:p>
            <a:pPr marL="0" indent="0" algn="just" rtl="1">
              <a:lnSpc>
                <a:spcPct val="150000"/>
              </a:lnSpc>
              <a:buNone/>
            </a:pPr>
            <a:r>
              <a:rPr lang="ar-SA" sz="2300" dirty="0" smtClean="0"/>
              <a:t>إ</a:t>
            </a:r>
            <a:r>
              <a:rPr lang="ar-DZ" sz="2300" dirty="0" smtClean="0"/>
              <a:t>ن </a:t>
            </a:r>
            <a:r>
              <a:rPr lang="ar-DZ" sz="2300" dirty="0"/>
              <a:t>العلاقة بين المستأجر الأصلي و المؤجر يحكمها عقد الإيجار المبرم بينهما رغم وجود عقد الإيجار من الباطن.</a:t>
            </a:r>
            <a:endParaRPr lang="en-US" sz="2300" dirty="0"/>
          </a:p>
          <a:p>
            <a:pPr marL="0" indent="0" algn="just" rtl="1">
              <a:lnSpc>
                <a:spcPct val="150000"/>
              </a:lnSpc>
              <a:buNone/>
            </a:pPr>
            <a:r>
              <a:rPr lang="ar-DZ" sz="2300" dirty="0"/>
              <a:t>إذ يبقى الإيجار الأصلي يرتب في ذمة المؤجر التزاماته نحو المستأجر </a:t>
            </a:r>
            <a:r>
              <a:rPr lang="ar-DZ" sz="2300" dirty="0" smtClean="0"/>
              <a:t>الأصلي</a:t>
            </a:r>
            <a:endParaRPr lang="ar-SA" sz="2300" dirty="0" smtClean="0"/>
          </a:p>
          <a:p>
            <a:pPr marL="0" indent="0" algn="just" rtl="1">
              <a:lnSpc>
                <a:spcPct val="150000"/>
              </a:lnSpc>
              <a:buNone/>
            </a:pPr>
            <a:r>
              <a:rPr lang="ar-DZ" sz="2300" dirty="0"/>
              <a:t>و في مقابل ذلك يكون المستأجر الأصلي ملتزما أمام المؤجر فيطالبه هذا الأخير بالتزاماته الناشئة عن عقد الإيجار الأصلي من ذلك الأجرة المتفق عليها و كذا استعمال العين فيما أعدت </a:t>
            </a:r>
            <a:r>
              <a:rPr lang="ar-DZ" sz="2300" dirty="0" smtClean="0"/>
              <a:t>له</a:t>
            </a:r>
            <a:endParaRPr lang="ar-SA" sz="2300" dirty="0" smtClean="0"/>
          </a:p>
          <a:p>
            <a:pPr marL="0" indent="0" algn="just" rtl="1">
              <a:lnSpc>
                <a:spcPct val="150000"/>
              </a:lnSpc>
              <a:buNone/>
            </a:pPr>
            <a:r>
              <a:rPr lang="ar-DZ" sz="2300" dirty="0"/>
              <a:t>و كذلك يكون المستأجر الأصلي مسؤولا أمام المؤجر عن أعمال المستأجر من الباطن فهو ليس أجنبيا عنه</a:t>
            </a:r>
            <a:endParaRPr lang="en-US" sz="2300" dirty="0"/>
          </a:p>
        </p:txBody>
      </p:sp>
    </p:spTree>
    <p:extLst>
      <p:ext uri="{BB962C8B-B14F-4D97-AF65-F5344CB8AC3E}">
        <p14:creationId xmlns:p14="http://schemas.microsoft.com/office/powerpoint/2010/main" val="22625989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arn(inVertic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arn(inVertical)">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barn(inVertical)">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fontScale="92500"/>
          </a:bodyPr>
          <a:lstStyle/>
          <a:p>
            <a:pPr marL="0" indent="0" algn="r" rtl="1">
              <a:buNone/>
            </a:pPr>
            <a:r>
              <a:rPr lang="ar-DZ" sz="2500" b="1" dirty="0"/>
              <a:t>المطلب الثالث: علاقة المؤجر بالمستأجر من </a:t>
            </a:r>
            <a:r>
              <a:rPr lang="ar-DZ" sz="2500" b="1" dirty="0" smtClean="0"/>
              <a:t>الباطن</a:t>
            </a:r>
            <a:endParaRPr lang="ar-SA" sz="2500" b="1" dirty="0" smtClean="0"/>
          </a:p>
          <a:p>
            <a:pPr marL="0" indent="0" algn="just" rtl="1">
              <a:lnSpc>
                <a:spcPct val="150000"/>
              </a:lnSpc>
              <a:buNone/>
            </a:pPr>
            <a:r>
              <a:rPr lang="ar-DZ" sz="2400" dirty="0"/>
              <a:t>تنص المادة 507 من القانون المدني الجزائري على ما يلي:" يكون المستأجر الفرعي ملتزما مباشرة تجاه المؤجر بالقدر الذي يكون بذمته للمستأجر الأصلي و ذلك في الوقت الذي أنذره المؤجر".</a:t>
            </a:r>
            <a:endParaRPr lang="en-US" sz="2400" dirty="0"/>
          </a:p>
          <a:p>
            <a:pPr marL="0" indent="0" algn="just" rtl="1">
              <a:lnSpc>
                <a:spcPct val="150000"/>
              </a:lnSpc>
              <a:buNone/>
            </a:pPr>
            <a:r>
              <a:rPr lang="ar-DZ" sz="2400" dirty="0"/>
              <a:t>و لا يجوز للمستأجر الفرعي أن يحتج تجاه المؤجر بما سبقه من بدل الإيجار إلى المستأجر الأصلي إلا تم ذلك قبل الإنذار طبقا للعرف، أو للاتفاق الثابت و المبرم وقت انعقاد الإيجار الفرعي</a:t>
            </a:r>
            <a:r>
              <a:rPr lang="ar-DZ" sz="2400" dirty="0" smtClean="0"/>
              <a:t>".</a:t>
            </a:r>
            <a:endParaRPr lang="ar-SA" sz="2400" dirty="0" smtClean="0"/>
          </a:p>
          <a:p>
            <a:pPr marL="0" indent="0" algn="just" rtl="1">
              <a:lnSpc>
                <a:spcPct val="150000"/>
              </a:lnSpc>
              <a:buNone/>
            </a:pPr>
            <a:r>
              <a:rPr lang="ar-DZ" sz="2400" b="1" dirty="0" smtClean="0"/>
              <a:t>1-</a:t>
            </a:r>
            <a:r>
              <a:rPr lang="ar-SA" sz="2400" b="1" dirty="0" smtClean="0"/>
              <a:t> </a:t>
            </a:r>
            <a:r>
              <a:rPr lang="ar-DZ" sz="2400" b="1" dirty="0" smtClean="0"/>
              <a:t>مرحلة </a:t>
            </a:r>
            <a:r>
              <a:rPr lang="ar-DZ" sz="2400" b="1" dirty="0"/>
              <a:t>ما قبل توجيه المؤجر إنذار للمستأجر الفرعي</a:t>
            </a:r>
            <a:r>
              <a:rPr lang="ar-DZ" sz="2400" b="1" dirty="0" smtClean="0"/>
              <a:t>:</a:t>
            </a:r>
            <a:endParaRPr lang="ar-SA" sz="2400" b="1" dirty="0" smtClean="0"/>
          </a:p>
          <a:p>
            <a:pPr marL="0" indent="0" algn="just" rtl="1">
              <a:lnSpc>
                <a:spcPct val="150000"/>
              </a:lnSpc>
              <a:buNone/>
            </a:pPr>
            <a:r>
              <a:rPr lang="ar-DZ" sz="2400" dirty="0" smtClean="0"/>
              <a:t>ل</a:t>
            </a:r>
            <a:r>
              <a:rPr lang="ar-SA" sz="2400" dirty="0" smtClean="0"/>
              <a:t>ا</a:t>
            </a:r>
            <a:r>
              <a:rPr lang="ar-DZ" sz="2400" dirty="0" smtClean="0"/>
              <a:t> توجد علاقة بين المؤجر و المستأجر الفرعي، لأنه لم يؤجر أحدهما إلى الآخر و لم يستأجر أحدهما من الآجر، و في هذه الحالة لا يكون لأي أحد منهما مطالب بالحقوق أو تحميل الطرف الآخر التزامات فلا يكون للمؤجر للرجوع على المستأجر الفرعي بدعوى مباشرة و العكس صحيح، و لكن يمكن لكل منهما الرجوع على الآخر بالدعوى غير المباشرة وفقا للقواعد العامة.</a:t>
            </a:r>
            <a:endParaRPr lang="en-US" sz="2400" dirty="0" smtClean="0"/>
          </a:p>
          <a:p>
            <a:pPr marL="0" indent="0" algn="just" rtl="1">
              <a:lnSpc>
                <a:spcPct val="150000"/>
              </a:lnSpc>
              <a:buNone/>
            </a:pPr>
            <a:endParaRPr lang="en-US" sz="2300" dirty="0"/>
          </a:p>
          <a:p>
            <a:pPr marL="0" indent="0" algn="just" rtl="1">
              <a:lnSpc>
                <a:spcPct val="150000"/>
              </a:lnSpc>
              <a:buNone/>
            </a:pPr>
            <a:endParaRPr lang="en-US" sz="2300" dirty="0"/>
          </a:p>
        </p:txBody>
      </p:sp>
    </p:spTree>
    <p:extLst>
      <p:ext uri="{BB962C8B-B14F-4D97-AF65-F5344CB8AC3E}">
        <p14:creationId xmlns:p14="http://schemas.microsoft.com/office/powerpoint/2010/main" val="307137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dow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a:bodyPr>
          <a:lstStyle/>
          <a:p>
            <a:pPr marL="0" indent="0" algn="r" rtl="1">
              <a:buNone/>
            </a:pPr>
            <a:r>
              <a:rPr lang="ar-SA" sz="2300" b="1" dirty="0" smtClean="0"/>
              <a:t>2 </a:t>
            </a:r>
            <a:r>
              <a:rPr lang="ar-DZ" sz="2300" b="1" dirty="0" smtClean="0"/>
              <a:t>- </a:t>
            </a:r>
            <a:r>
              <a:rPr lang="ar-DZ" sz="2300" b="1" dirty="0"/>
              <a:t>مرحلة اصدار الإنذار من المؤجر إلى المستأجر الفرعي:</a:t>
            </a:r>
            <a:endParaRPr lang="en-US" sz="2300" dirty="0"/>
          </a:p>
          <a:p>
            <a:pPr marL="0" indent="0" algn="just" rtl="1">
              <a:lnSpc>
                <a:spcPct val="150000"/>
              </a:lnSpc>
              <a:buNone/>
            </a:pPr>
            <a:r>
              <a:rPr lang="ar-DZ" sz="2300" dirty="0"/>
              <a:t>حيث جاء في نص المادة 507 في الفقرة 2 منها على أنه لا يجوز للمستأجر الفرعي أن يحتج بما سبقه من بدل الإيجار إلا إذا تم ذلك قبل الإنذار إذا تم  إنذار المستأجر الفرعي فإن عليه أن يقوم بالوفاء بالأجرة مباشرة إلى المؤجر، فلا يكفي أن يكون المستأجر دائنا للمستأجر من الباطن بالأجرة المطالب بها، بل يجب أيضا أن يكون المؤجر دائنا بها للمستأجر الأصلي يحق له أن يرجع مباشرة على المستأجر من الباطن</a:t>
            </a:r>
            <a:r>
              <a:rPr lang="ar-DZ" sz="2300" dirty="0" smtClean="0"/>
              <a:t>.</a:t>
            </a:r>
            <a:r>
              <a:rPr lang="ar-SA" sz="2300" dirty="0" smtClean="0"/>
              <a:t> </a:t>
            </a:r>
            <a:endParaRPr lang="en-US" sz="2300" dirty="0"/>
          </a:p>
        </p:txBody>
      </p:sp>
    </p:spTree>
    <p:extLst>
      <p:ext uri="{BB962C8B-B14F-4D97-AF65-F5344CB8AC3E}">
        <p14:creationId xmlns:p14="http://schemas.microsoft.com/office/powerpoint/2010/main" val="2696977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randombar(horizontal)">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a:bodyPr>
          <a:lstStyle/>
          <a:p>
            <a:pPr marL="0" indent="0" algn="r" rtl="1">
              <a:lnSpc>
                <a:spcPct val="150000"/>
              </a:lnSpc>
              <a:buNone/>
            </a:pPr>
            <a:r>
              <a:rPr lang="ar-DZ" sz="2400" b="1" dirty="0" smtClean="0">
                <a:solidFill>
                  <a:schemeClr val="tx2">
                    <a:lumMod val="60000"/>
                    <a:lumOff val="40000"/>
                  </a:schemeClr>
                </a:solidFill>
              </a:rPr>
              <a:t>المبحث الثاني</a:t>
            </a:r>
            <a:r>
              <a:rPr lang="ar-SA" sz="2400" b="1" dirty="0" smtClean="0">
                <a:solidFill>
                  <a:schemeClr val="tx2">
                    <a:lumMod val="60000"/>
                    <a:lumOff val="40000"/>
                  </a:schemeClr>
                </a:solidFill>
              </a:rPr>
              <a:t> </a:t>
            </a:r>
            <a:r>
              <a:rPr lang="ar-DZ" sz="2400" b="1" dirty="0" smtClean="0">
                <a:solidFill>
                  <a:schemeClr val="tx2">
                    <a:lumMod val="60000"/>
                    <a:lumOff val="40000"/>
                  </a:schemeClr>
                </a:solidFill>
              </a:rPr>
              <a:t>: </a:t>
            </a:r>
            <a:r>
              <a:rPr lang="ar-DZ" sz="2400" b="1" dirty="0">
                <a:solidFill>
                  <a:schemeClr val="tx2">
                    <a:lumMod val="60000"/>
                    <a:lumOff val="40000"/>
                  </a:schemeClr>
                </a:solidFill>
              </a:rPr>
              <a:t>موقع الإيجار من الباطن في ظل التشريع الجزائري و </a:t>
            </a:r>
            <a:r>
              <a:rPr lang="ar-DZ" sz="2400" b="1" dirty="0" smtClean="0">
                <a:solidFill>
                  <a:schemeClr val="tx2">
                    <a:lumMod val="60000"/>
                    <a:lumOff val="40000"/>
                  </a:schemeClr>
                </a:solidFill>
              </a:rPr>
              <a:t>المقارن</a:t>
            </a:r>
            <a:r>
              <a:rPr lang="ar-SA" sz="2400" b="1" dirty="0">
                <a:solidFill>
                  <a:schemeClr val="tx2">
                    <a:lumMod val="60000"/>
                    <a:lumOff val="40000"/>
                  </a:schemeClr>
                </a:solidFill>
              </a:rPr>
              <a:t> </a:t>
            </a:r>
            <a:endParaRPr lang="ar-SA" sz="2400" b="1" dirty="0" smtClean="0">
              <a:solidFill>
                <a:schemeClr val="tx2">
                  <a:lumMod val="60000"/>
                  <a:lumOff val="40000"/>
                </a:schemeClr>
              </a:solidFill>
            </a:endParaRPr>
          </a:p>
          <a:p>
            <a:pPr marL="0" indent="0" algn="r" rtl="1">
              <a:lnSpc>
                <a:spcPct val="150000"/>
              </a:lnSpc>
              <a:buNone/>
            </a:pPr>
            <a:r>
              <a:rPr lang="ar-DZ" sz="2300" b="1" dirty="0"/>
              <a:t>المطلب الأول: الإيجار من الباطن و موقعه في النصوص القانونية في التشريع الجزائري</a:t>
            </a:r>
            <a:endParaRPr lang="en-US" sz="2300" b="1" dirty="0" smtClean="0">
              <a:solidFill>
                <a:schemeClr val="tx2">
                  <a:lumMod val="60000"/>
                  <a:lumOff val="40000"/>
                </a:schemeClr>
              </a:solidFill>
            </a:endParaRPr>
          </a:p>
          <a:p>
            <a:pPr marL="0" indent="0" algn="just" rtl="1">
              <a:lnSpc>
                <a:spcPct val="150000"/>
              </a:lnSpc>
              <a:buNone/>
            </a:pPr>
            <a:r>
              <a:rPr lang="ar-DZ" sz="2300" dirty="0"/>
              <a:t>تم ذكره فإن القاعدة العامة هي منع التأجير من الباطن حسب نص المادة 505 السالفة الذكر من القانون المدني الجزائري و الاستثناء هو الجواز و ذلك لا يكون إلا بالترخيص من المؤجر و ذلك حسب الإجراءات المنصوص عليها في المادتين 188 و 189 من القانون التجاري الجزائري</a:t>
            </a:r>
            <a:r>
              <a:rPr lang="ar-DZ" sz="2300" dirty="0" smtClean="0"/>
              <a:t>.</a:t>
            </a:r>
            <a:endParaRPr lang="ar-SA" sz="2300" dirty="0" smtClean="0"/>
          </a:p>
          <a:p>
            <a:pPr marL="0" indent="0" algn="just" rtl="1">
              <a:lnSpc>
                <a:spcPct val="150000"/>
              </a:lnSpc>
              <a:buNone/>
            </a:pPr>
            <a:r>
              <a:rPr lang="ar-DZ" sz="2300" dirty="0"/>
              <a:t>غير أن المشرع قد اعتبر التأجير من الباطن سببا من أسباب انهاء العقد التجاري و ذلك في حالة عدم الترخيص بالتأجير من الباطن أي دون علم المؤجر و ذلك حسب أحكام المادة 177 الفقرة الثانية من القانون التجاري: يعتبر الإيجار من الباطن غير المرخص به من المؤجر مخالفة تسمح للمؤجر برفض تجديد عقد الإيجار التجاري دون تعويض</a:t>
            </a:r>
            <a:endParaRPr lang="en-US" sz="2300" dirty="0"/>
          </a:p>
          <a:p>
            <a:pPr marL="0" indent="0" algn="just" rtl="1">
              <a:lnSpc>
                <a:spcPct val="150000"/>
              </a:lnSpc>
              <a:buNone/>
            </a:pPr>
            <a:endParaRPr lang="en-US" sz="2300" dirty="0"/>
          </a:p>
          <a:p>
            <a:pPr marL="0" indent="0" algn="just" rtl="1">
              <a:lnSpc>
                <a:spcPct val="150000"/>
              </a:lnSpc>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2175283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randombar(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randombar(horizont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randombar(horizontal)">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a:bodyPr>
          <a:lstStyle/>
          <a:p>
            <a:pPr marL="0" indent="0" algn="r" rtl="1">
              <a:buNone/>
            </a:pPr>
            <a:r>
              <a:rPr lang="ar-SA" sz="2300" b="1" dirty="0"/>
              <a:t>المطلب الثاني: موقع الإيجار من الباطن في التشريع المصري</a:t>
            </a:r>
            <a:endParaRPr lang="en-US" sz="2300" dirty="0"/>
          </a:p>
          <a:p>
            <a:pPr marL="0" indent="0" algn="r" rtl="1">
              <a:lnSpc>
                <a:spcPct val="150000"/>
              </a:lnSpc>
              <a:buNone/>
            </a:pPr>
            <a:r>
              <a:rPr lang="ar-SA" sz="2300" dirty="0"/>
              <a:t>لقد نص المشرع المصري على الايجار من الباطن في المادة 593 من التقنين المدني المصري «للمستأجر حق التنازل عن الإيجار أو الإيجار من الباطن، وذلك عن كل ما استأجره او بعضه مالم يقضى الاتفاق بغير ذلك »   و يستنتج من هذا النص أن المشرع المصري أجاز التأجير من الباطن إلا إذا وجد نص يخالف ذلك أو شرط يمنع من ذلك ، إذا في هذه الحالة يجب أن نبين ما هو الشرط المانع الذي تكلم عنه المشرع المصري الذي يمنع المستأجر من التأجير من الباطن.</a:t>
            </a:r>
            <a:endParaRPr lang="en-US" sz="2300" dirty="0"/>
          </a:p>
          <a:p>
            <a:pPr marL="0" indent="0" algn="r" rtl="1">
              <a:lnSpc>
                <a:spcPct val="150000"/>
              </a:lnSpc>
              <a:buNone/>
            </a:pPr>
            <a:r>
              <a:rPr lang="ar-SA" sz="2300" dirty="0"/>
              <a:t>فقد يتضمن عقد الإيجار شرطا مانعا للمستأجر من التأجير من الباطن وقد يرد هذا الشرط في صيغة قاطعة جازمة وكذلك قد يرد مقيدا (أي الشرط المانع) من حيث الزمان أو من حيث الأشخاص أو بشروط معينة</a:t>
            </a:r>
            <a:r>
              <a:rPr lang="en-US" sz="2300" dirty="0"/>
              <a:t>.</a:t>
            </a:r>
            <a:r>
              <a:rPr lang="ar-SA" sz="2300" dirty="0"/>
              <a:t> </a:t>
            </a:r>
            <a:endParaRPr lang="en-US" sz="2300" dirty="0"/>
          </a:p>
          <a:p>
            <a:pPr marL="0" indent="0" algn="just" rtl="1">
              <a:lnSpc>
                <a:spcPct val="150000"/>
              </a:lnSpc>
              <a:buNone/>
            </a:pPr>
            <a:endParaRPr lang="en-US" sz="2300" dirty="0"/>
          </a:p>
          <a:p>
            <a:pPr marL="0" indent="0" algn="just" rtl="1">
              <a:lnSpc>
                <a:spcPct val="150000"/>
              </a:lnSpc>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3722162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randombar(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randombar(horizontal)">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lnSpcReduction="10000"/>
          </a:bodyPr>
          <a:lstStyle/>
          <a:p>
            <a:pPr marL="0" indent="0" algn="ctr" rtl="1">
              <a:buNone/>
            </a:pPr>
            <a:r>
              <a:rPr lang="ar-SA" sz="2500" b="1" dirty="0">
                <a:solidFill>
                  <a:srgbClr val="00B050"/>
                </a:solidFill>
              </a:rPr>
              <a:t>الخــــــــــــاتــمـــــــــة :</a:t>
            </a:r>
            <a:endParaRPr lang="en-US" sz="2500" b="1" dirty="0">
              <a:solidFill>
                <a:srgbClr val="00B050"/>
              </a:solidFill>
            </a:endParaRPr>
          </a:p>
          <a:p>
            <a:pPr marL="0" indent="0" algn="just" rtl="1">
              <a:lnSpc>
                <a:spcPct val="160000"/>
              </a:lnSpc>
              <a:buNone/>
            </a:pPr>
            <a:r>
              <a:rPr lang="ar-SA" sz="2300" dirty="0" smtClean="0"/>
              <a:t>من </a:t>
            </a:r>
            <a:r>
              <a:rPr lang="ar-SA" sz="2300" dirty="0"/>
              <a:t>خلال دراستنا لهذا الطرح </a:t>
            </a:r>
            <a:r>
              <a:rPr lang="ar-SA" sz="2300" dirty="0" smtClean="0"/>
              <a:t>فقد </a:t>
            </a:r>
            <a:r>
              <a:rPr lang="ar-SA" sz="2300" dirty="0"/>
              <a:t>استخلصنا أن عقد الإيجار من الباطن هو عقد تبعي لعقد الإيجار الأصلي فمع أنه لا ينعقد في نفس الوقت مع الإيجار الأصلي إلا أنه ينقضي بانقضائه بحيث إذا لم يتم تجديد عقد الإيجار بين المؤجر والمستأجر ينقضي عقد الإيجار من الباطن وليس للمستأجر الفرعي أو المستأجر من الباطن أن يطالب المؤجر المالك بتجديد العقد وهذا ما نصت عليه المادة 189 من التقنين التجاري الجزائري.</a:t>
            </a:r>
            <a:endParaRPr lang="en-US" sz="2300" dirty="0"/>
          </a:p>
          <a:p>
            <a:pPr marL="0" indent="0" algn="just" rtl="1">
              <a:lnSpc>
                <a:spcPct val="160000"/>
              </a:lnSpc>
              <a:buNone/>
            </a:pPr>
            <a:r>
              <a:rPr lang="ar-SA" sz="2300" dirty="0"/>
              <a:t>ولعل من أهم التوصيات التي يود الباحث لو تؤخذ بعين الاعتبار هي:</a:t>
            </a:r>
            <a:endParaRPr lang="en-US" sz="2300" dirty="0"/>
          </a:p>
          <a:p>
            <a:pPr marL="0" indent="0" algn="just" rtl="1">
              <a:lnSpc>
                <a:spcPct val="160000"/>
              </a:lnSpc>
              <a:buNone/>
            </a:pPr>
            <a:r>
              <a:rPr lang="ar-SA" sz="2300" dirty="0"/>
              <a:t>- إن عقد الإيجار من الباطن عقد مهم شأنه في ذلك شأن العقود المسماة الأخرى التي أحاطها المشرع باهتمامه وخصص لها أبوابا وأقساما وقد قام بتعريف البعض منها من خلال نصوص قانونية مثل ما فعل مع عقد البيع وعقد المقاولة والعارية والإيجار وهذا من خلال المواد التالية (المادة 351 عقد البيع)</a:t>
            </a:r>
            <a:endParaRPr lang="en-US" sz="2300" dirty="0"/>
          </a:p>
          <a:p>
            <a:pPr marL="0" indent="0" algn="just" rtl="1">
              <a:lnSpc>
                <a:spcPct val="150000"/>
              </a:lnSpc>
              <a:buNone/>
            </a:pPr>
            <a:endParaRPr lang="en-US" sz="2300" dirty="0"/>
          </a:p>
          <a:p>
            <a:pPr marL="0" indent="0" algn="just" rtl="1">
              <a:lnSpc>
                <a:spcPct val="150000"/>
              </a:lnSpc>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185985611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323528" y="188640"/>
            <a:ext cx="8517632" cy="6264696"/>
          </a:xfrm>
        </p:spPr>
        <p:txBody>
          <a:bodyPr>
            <a:normAutofit/>
          </a:bodyPr>
          <a:lstStyle/>
          <a:p>
            <a:pPr marL="0" indent="0" algn="just" rtl="1">
              <a:lnSpc>
                <a:spcPct val="150000"/>
              </a:lnSpc>
              <a:buNone/>
            </a:pPr>
            <a:r>
              <a:rPr lang="ar-SA" sz="2300" dirty="0"/>
              <a:t>المادة 549 عقد المقاولة والمادة 538 العارية </a:t>
            </a:r>
            <a:endParaRPr lang="en-US" sz="2300" dirty="0"/>
          </a:p>
          <a:p>
            <a:pPr marL="0" indent="0" algn="just" rtl="1">
              <a:lnSpc>
                <a:spcPct val="150000"/>
              </a:lnSpc>
              <a:buNone/>
            </a:pPr>
            <a:r>
              <a:rPr lang="ar-SA" sz="2300" dirty="0"/>
              <a:t>وعقد الإيجار وفقا للمادة 467 من التقنين المدني الجزائري وهو لم يورد أي تعريف لهذا العقد.</a:t>
            </a:r>
            <a:endParaRPr lang="en-US" sz="2300" dirty="0"/>
          </a:p>
          <a:p>
            <a:pPr marL="0" indent="0" algn="just" rtl="1">
              <a:lnSpc>
                <a:spcPct val="150000"/>
              </a:lnSpc>
              <a:buNone/>
            </a:pPr>
            <a:r>
              <a:rPr lang="ar-SA" sz="2300" dirty="0" smtClean="0"/>
              <a:t>- إن </a:t>
            </a:r>
            <a:r>
              <a:rPr lang="ar-SA" sz="2300" dirty="0"/>
              <a:t>ما تم ذكره سابقا عن تعريف الإيجار من الباطن عن طريق النصوص القانونية فهل قصد المشرع ذلك النقص ليترك للفقه المجال لكي يعرف عقد الإيجار من الباطن، لكن الفقه القانوني الجزائري قد أجحف في حق هذا العقد على عكس الفقه المقارن الذي تدارك هذا النقص في نصوصه القانونية و هذا ما استشف من خلال الدراسة السابقة لذلك فهذه دعوة إلى الفقه القانوني الجزائري لتدارك هذا النقص أو الإجحاف في دراسة عقد الإيجار من الباطن في التشريع الجزائري</a:t>
            </a:r>
            <a:r>
              <a:rPr lang="ar-SA" sz="2300" dirty="0" smtClean="0"/>
              <a:t>.</a:t>
            </a:r>
          </a:p>
          <a:p>
            <a:pPr marL="0" indent="0" algn="just" rtl="1">
              <a:lnSpc>
                <a:spcPct val="150000"/>
              </a:lnSpc>
              <a:buNone/>
            </a:pPr>
            <a:endParaRPr lang="en-US" sz="2300" dirty="0"/>
          </a:p>
          <a:p>
            <a:pPr marL="0" indent="0" algn="just" rtl="1">
              <a:lnSpc>
                <a:spcPct val="150000"/>
              </a:lnSpc>
              <a:buNone/>
            </a:pPr>
            <a:endParaRPr lang="en-US" sz="2300" dirty="0"/>
          </a:p>
          <a:p>
            <a:pPr marL="0" indent="0" algn="just" rtl="1">
              <a:lnSpc>
                <a:spcPct val="150000"/>
              </a:lnSpc>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198486631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a:spLocks noGrp="1"/>
          </p:cNvSpPr>
          <p:nvPr>
            <p:ph idx="1"/>
          </p:nvPr>
        </p:nvSpPr>
        <p:spPr>
          <a:xfrm>
            <a:off x="323528" y="188640"/>
            <a:ext cx="8517632" cy="6264696"/>
          </a:xfrm>
        </p:spPr>
        <p:txBody>
          <a:bodyPr>
            <a:normAutofit/>
          </a:bodyPr>
          <a:lstStyle/>
          <a:p>
            <a:pPr marL="0" indent="0" algn="r" rtl="1">
              <a:lnSpc>
                <a:spcPct val="150000"/>
              </a:lnSpc>
              <a:buNone/>
            </a:pPr>
            <a:r>
              <a:rPr lang="ar-SA" sz="2400" dirty="0"/>
              <a:t>لأن هذا الموضوع يطرح إشكالات قانونية وقد سبق الإشارة إليها في هذه الدراسة وهو ما يتعلق بالكتابة والتصريح من المؤجر هل يكفي أن يكون معلنا أو ضمنيا وهذا على عكس ما قام به الفقه القانوني المقارن حيث تناول هذا الموضوع من عدة جوانب. </a:t>
            </a:r>
            <a:endParaRPr lang="en-US" sz="2400" dirty="0"/>
          </a:p>
          <a:p>
            <a:pPr marL="0" lvl="0" indent="0" algn="r" rtl="1">
              <a:lnSpc>
                <a:spcPct val="150000"/>
              </a:lnSpc>
              <a:buNone/>
            </a:pPr>
            <a:endParaRPr lang="ar-SA" sz="2400" dirty="0" smtClean="0"/>
          </a:p>
          <a:p>
            <a:pPr marL="0" lvl="0" indent="0" algn="r" rtl="1">
              <a:lnSpc>
                <a:spcPct val="150000"/>
              </a:lnSpc>
              <a:buNone/>
            </a:pPr>
            <a:endParaRPr lang="ar-SA" sz="2400" dirty="0" smtClean="0"/>
          </a:p>
          <a:p>
            <a:pPr marL="0" lvl="0" indent="0" algn="r" rtl="1">
              <a:lnSpc>
                <a:spcPct val="150000"/>
              </a:lnSpc>
              <a:buNone/>
            </a:pPr>
            <a:r>
              <a:rPr lang="ar-SA" sz="2400" dirty="0" smtClean="0"/>
              <a:t>- ومن </a:t>
            </a:r>
            <a:r>
              <a:rPr lang="ar-SA" sz="2400" dirty="0"/>
              <a:t>يقع بين يديه هذا البحث سيلاحظ هذا الفرق الشاسع بين الفقه القانوني الجزائري والفقه القانوني المقارن وهذا ليس نكرانا من الباحث وإنما هو دعوة إلى إعادة النظر في هذا الموضوع والبحث فيه وتدارك ما وصل إليه الفقه والقانون المقارن.</a:t>
            </a:r>
            <a:endParaRPr lang="en-US" sz="2400" dirty="0"/>
          </a:p>
          <a:p>
            <a:pPr marL="0" indent="0" algn="just" rtl="1">
              <a:lnSpc>
                <a:spcPct val="150000"/>
              </a:lnSpc>
              <a:buNone/>
            </a:pPr>
            <a:endParaRPr lang="en-US" sz="2300" dirty="0"/>
          </a:p>
          <a:p>
            <a:pPr marL="0" indent="0" algn="just" rtl="1">
              <a:lnSpc>
                <a:spcPct val="150000"/>
              </a:lnSpc>
              <a:buNone/>
            </a:pPr>
            <a:endParaRPr lang="en-US" sz="2300" dirty="0"/>
          </a:p>
          <a:p>
            <a:pPr marL="0" indent="0" algn="just" rtl="1">
              <a:lnSpc>
                <a:spcPct val="150000"/>
              </a:lnSpc>
              <a:buNone/>
            </a:pPr>
            <a:endParaRPr lang="en-US" sz="2400" b="1" dirty="0">
              <a:solidFill>
                <a:schemeClr val="tx2">
                  <a:lumMod val="60000"/>
                  <a:lumOff val="40000"/>
                </a:schemeClr>
              </a:solidFill>
            </a:endParaRPr>
          </a:p>
          <a:p>
            <a:pPr marL="0" indent="0" algn="just" rtl="1">
              <a:lnSpc>
                <a:spcPct val="150000"/>
              </a:lnSpc>
              <a:buNone/>
            </a:pPr>
            <a:endParaRPr lang="en-US" sz="2300" dirty="0"/>
          </a:p>
        </p:txBody>
      </p:sp>
    </p:spTree>
    <p:extLst>
      <p:ext uri="{BB962C8B-B14F-4D97-AF65-F5344CB8AC3E}">
        <p14:creationId xmlns:p14="http://schemas.microsoft.com/office/powerpoint/2010/main" val="131697312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 calcmode="lin" valueType="num">
                                      <p:cBhvr>
                                        <p:cTn id="14"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16"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2"/>
          <p:cNvSpPr>
            <a:spLocks noGrp="1"/>
          </p:cNvSpPr>
          <p:nvPr>
            <p:ph idx="1"/>
          </p:nvPr>
        </p:nvSpPr>
        <p:spPr>
          <a:xfrm>
            <a:off x="323528" y="332656"/>
            <a:ext cx="8517632" cy="6264696"/>
          </a:xfrm>
        </p:spPr>
        <p:txBody>
          <a:bodyPr>
            <a:normAutofit/>
          </a:bodyPr>
          <a:lstStyle/>
          <a:p>
            <a:pPr marL="0" indent="0" algn="r" rtl="1">
              <a:buNone/>
            </a:pPr>
            <a:r>
              <a:rPr lang="ar-SA" sz="2800" dirty="0"/>
              <a:t>للإجابة عن هذا الإشكال قسمنا الدراسة الى فصلين </a:t>
            </a:r>
            <a:r>
              <a:rPr lang="ar-SA" sz="2800" dirty="0" smtClean="0"/>
              <a:t>وهما كالاتي :</a:t>
            </a:r>
          </a:p>
          <a:p>
            <a:pPr marL="0" indent="0" algn="r" rtl="1">
              <a:buNone/>
            </a:pPr>
            <a:r>
              <a:rPr lang="ar-SA" sz="2800" dirty="0" smtClean="0">
                <a:solidFill>
                  <a:srgbClr val="FF0000"/>
                </a:solidFill>
              </a:rPr>
              <a:t>الفصل الأول : أحكام عقد الإيجار من الباطن </a:t>
            </a:r>
            <a:r>
              <a:rPr lang="ar-SA" sz="2800" dirty="0" smtClean="0"/>
              <a:t>وتناولنا فيه مبحثين</a:t>
            </a:r>
          </a:p>
          <a:p>
            <a:pPr marL="0" indent="0" algn="r" rtl="1">
              <a:buNone/>
            </a:pPr>
            <a:r>
              <a:rPr lang="ar-SA" sz="2800" dirty="0" smtClean="0">
                <a:solidFill>
                  <a:schemeClr val="tx2">
                    <a:lumMod val="60000"/>
                    <a:lumOff val="40000"/>
                  </a:schemeClr>
                </a:solidFill>
              </a:rPr>
              <a:t>المبحث الأول : مفهوم عقد الإيجار من الباطن </a:t>
            </a:r>
            <a:r>
              <a:rPr lang="ar-SA" sz="2800" dirty="0" smtClean="0"/>
              <a:t>و قسمناه إلى ثلاث مطالب وهي على التوالي : </a:t>
            </a:r>
          </a:p>
          <a:p>
            <a:pPr marL="0" indent="0" algn="r" rtl="1">
              <a:buNone/>
            </a:pPr>
            <a:r>
              <a:rPr lang="ar-SA" sz="2800" dirty="0" smtClean="0"/>
              <a:t>المطلب الأول : تعريف عقد الإيجار من الباطن </a:t>
            </a:r>
          </a:p>
          <a:p>
            <a:pPr marL="0" indent="0" algn="r" rtl="1">
              <a:buNone/>
            </a:pPr>
            <a:r>
              <a:rPr lang="ar-SA" sz="2800" dirty="0" smtClean="0"/>
              <a:t>المطلب الثاني : شروط التأجير من الباطن </a:t>
            </a:r>
          </a:p>
          <a:p>
            <a:pPr marL="0" indent="0" algn="r" rtl="1">
              <a:buNone/>
            </a:pPr>
            <a:r>
              <a:rPr lang="ar-SA" sz="2800" dirty="0" smtClean="0"/>
              <a:t>المطلب الثالث : خصائص عقد الإيجار من الباطن </a:t>
            </a:r>
          </a:p>
          <a:p>
            <a:pPr marL="0" indent="0" algn="r" rtl="1">
              <a:buNone/>
            </a:pPr>
            <a:r>
              <a:rPr lang="ar-SA" sz="2800" dirty="0" smtClean="0">
                <a:solidFill>
                  <a:srgbClr val="00B050"/>
                </a:solidFill>
              </a:rPr>
              <a:t>المبحث الثاني : تكييف عقد الإيجار من الباطن وتمييزه عن العقود المشابهة له </a:t>
            </a:r>
            <a:r>
              <a:rPr lang="ar-SA" sz="2800" dirty="0"/>
              <a:t>و قسمناه إلى ثلاث مطالب وهي على التوالي :</a:t>
            </a:r>
            <a:endParaRPr lang="ar-SA" sz="2800" dirty="0" smtClean="0"/>
          </a:p>
          <a:p>
            <a:pPr marL="0" indent="0" algn="r" rtl="1">
              <a:buNone/>
            </a:pPr>
            <a:r>
              <a:rPr lang="ar-SA" sz="2800" dirty="0" smtClean="0"/>
              <a:t>المطلب الأول : تمييز عقد الإيجار من الباطن عن التنازل عن الإيجار </a:t>
            </a:r>
          </a:p>
          <a:p>
            <a:pPr marL="0" indent="0" algn="r" rtl="1">
              <a:buNone/>
            </a:pPr>
            <a:r>
              <a:rPr lang="ar-SA" sz="2800" dirty="0" smtClean="0"/>
              <a:t>المطلب الثاني : تمييز عقد الإيجار من الباطن عن الإيجار التمويلي </a:t>
            </a:r>
          </a:p>
          <a:p>
            <a:pPr marL="0" indent="0" algn="r" rtl="1">
              <a:buNone/>
            </a:pPr>
            <a:r>
              <a:rPr lang="ar-SA" sz="2800" dirty="0" smtClean="0"/>
              <a:t>المطلب الثالث : الطبيعة القانونية لعقد الإيجار من الباطن     </a:t>
            </a:r>
            <a:endParaRPr lang="ar-SA" sz="2800" dirty="0"/>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1000"/>
                                        <p:tgtEl>
                                          <p:spTgt spid="11">
                                            <p:txEl>
                                              <p:pRg st="0" end="0"/>
                                            </p:txEl>
                                          </p:spTgt>
                                        </p:tgtEl>
                                      </p:cBhvr>
                                    </p:animEffect>
                                    <p:anim calcmode="lin" valueType="num">
                                      <p:cBhvr>
                                        <p:cTn id="8"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xEl>
                                              <p:pRg st="1" end="1"/>
                                            </p:txEl>
                                          </p:spTgt>
                                        </p:tgtEl>
                                        <p:attrNameLst>
                                          <p:attrName>style.visibility</p:attrName>
                                        </p:attrNameLst>
                                      </p:cBhvr>
                                      <p:to>
                                        <p:strVal val="visible"/>
                                      </p:to>
                                    </p:set>
                                    <p:animEffect transition="in" filter="fade">
                                      <p:cBhvr>
                                        <p:cTn id="14" dur="1000"/>
                                        <p:tgtEl>
                                          <p:spTgt spid="11">
                                            <p:txEl>
                                              <p:pRg st="1" end="1"/>
                                            </p:txEl>
                                          </p:spTgt>
                                        </p:tgtEl>
                                      </p:cBhvr>
                                    </p:animEffect>
                                    <p:anim calcmode="lin" valueType="num">
                                      <p:cBhvr>
                                        <p:cTn id="15"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Effect transition="in" filter="fade">
                                      <p:cBhvr>
                                        <p:cTn id="21" dur="1000"/>
                                        <p:tgtEl>
                                          <p:spTgt spid="11">
                                            <p:txEl>
                                              <p:pRg st="2" end="2"/>
                                            </p:txEl>
                                          </p:spTgt>
                                        </p:tgtEl>
                                      </p:cBhvr>
                                    </p:animEffect>
                                    <p:anim calcmode="lin" valueType="num">
                                      <p:cBhvr>
                                        <p:cTn id="22"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txEl>
                                              <p:pRg st="3" end="3"/>
                                            </p:txEl>
                                          </p:spTgt>
                                        </p:tgtEl>
                                        <p:attrNameLst>
                                          <p:attrName>style.visibility</p:attrName>
                                        </p:attrNameLst>
                                      </p:cBhvr>
                                      <p:to>
                                        <p:strVal val="visible"/>
                                      </p:to>
                                    </p:set>
                                    <p:animEffect transition="in" filter="fade">
                                      <p:cBhvr>
                                        <p:cTn id="28" dur="1000"/>
                                        <p:tgtEl>
                                          <p:spTgt spid="11">
                                            <p:txEl>
                                              <p:pRg st="3" end="3"/>
                                            </p:txEl>
                                          </p:spTgt>
                                        </p:tgtEl>
                                      </p:cBhvr>
                                    </p:animEffect>
                                    <p:anim calcmode="lin" valueType="num">
                                      <p:cBhvr>
                                        <p:cTn id="29"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1">
                                            <p:txEl>
                                              <p:pRg st="4" end="4"/>
                                            </p:txEl>
                                          </p:spTgt>
                                        </p:tgtEl>
                                        <p:attrNameLst>
                                          <p:attrName>style.visibility</p:attrName>
                                        </p:attrNameLst>
                                      </p:cBhvr>
                                      <p:to>
                                        <p:strVal val="visible"/>
                                      </p:to>
                                    </p:set>
                                    <p:animEffect transition="in" filter="fade">
                                      <p:cBhvr>
                                        <p:cTn id="35" dur="1000"/>
                                        <p:tgtEl>
                                          <p:spTgt spid="11">
                                            <p:txEl>
                                              <p:pRg st="4" end="4"/>
                                            </p:txEl>
                                          </p:spTgt>
                                        </p:tgtEl>
                                      </p:cBhvr>
                                    </p:animEffect>
                                    <p:anim calcmode="lin" valueType="num">
                                      <p:cBhvr>
                                        <p:cTn id="36" dur="1000" fill="hold"/>
                                        <p:tgtEl>
                                          <p:spTgt spid="11">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1">
                                            <p:txEl>
                                              <p:pRg st="5" end="5"/>
                                            </p:txEl>
                                          </p:spTgt>
                                        </p:tgtEl>
                                        <p:attrNameLst>
                                          <p:attrName>style.visibility</p:attrName>
                                        </p:attrNameLst>
                                      </p:cBhvr>
                                      <p:to>
                                        <p:strVal val="visible"/>
                                      </p:to>
                                    </p:set>
                                    <p:animEffect transition="in" filter="fade">
                                      <p:cBhvr>
                                        <p:cTn id="42" dur="1000"/>
                                        <p:tgtEl>
                                          <p:spTgt spid="11">
                                            <p:txEl>
                                              <p:pRg st="5" end="5"/>
                                            </p:txEl>
                                          </p:spTgt>
                                        </p:tgtEl>
                                      </p:cBhvr>
                                    </p:animEffect>
                                    <p:anim calcmode="lin" valueType="num">
                                      <p:cBhvr>
                                        <p:cTn id="43" dur="1000" fill="hold"/>
                                        <p:tgtEl>
                                          <p:spTgt spid="11">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1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animEffect transition="in" filter="fade">
                                      <p:cBhvr>
                                        <p:cTn id="49" dur="1000"/>
                                        <p:tgtEl>
                                          <p:spTgt spid="11">
                                            <p:txEl>
                                              <p:pRg st="6" end="6"/>
                                            </p:txEl>
                                          </p:spTgt>
                                        </p:tgtEl>
                                      </p:cBhvr>
                                    </p:animEffect>
                                    <p:anim calcmode="lin" valueType="num">
                                      <p:cBhvr>
                                        <p:cTn id="50" dur="1000" fill="hold"/>
                                        <p:tgtEl>
                                          <p:spTgt spid="11">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1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1">
                                            <p:txEl>
                                              <p:pRg st="7" end="7"/>
                                            </p:txEl>
                                          </p:spTgt>
                                        </p:tgtEl>
                                        <p:attrNameLst>
                                          <p:attrName>style.visibility</p:attrName>
                                        </p:attrNameLst>
                                      </p:cBhvr>
                                      <p:to>
                                        <p:strVal val="visible"/>
                                      </p:to>
                                    </p:set>
                                    <p:animEffect transition="in" filter="fade">
                                      <p:cBhvr>
                                        <p:cTn id="56" dur="1000"/>
                                        <p:tgtEl>
                                          <p:spTgt spid="11">
                                            <p:txEl>
                                              <p:pRg st="7" end="7"/>
                                            </p:txEl>
                                          </p:spTgt>
                                        </p:tgtEl>
                                      </p:cBhvr>
                                    </p:animEffect>
                                    <p:anim calcmode="lin" valueType="num">
                                      <p:cBhvr>
                                        <p:cTn id="57" dur="1000" fill="hold"/>
                                        <p:tgtEl>
                                          <p:spTgt spid="11">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1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1">
                                            <p:txEl>
                                              <p:pRg st="8" end="8"/>
                                            </p:txEl>
                                          </p:spTgt>
                                        </p:tgtEl>
                                        <p:attrNameLst>
                                          <p:attrName>style.visibility</p:attrName>
                                        </p:attrNameLst>
                                      </p:cBhvr>
                                      <p:to>
                                        <p:strVal val="visible"/>
                                      </p:to>
                                    </p:set>
                                    <p:animEffect transition="in" filter="fade">
                                      <p:cBhvr>
                                        <p:cTn id="63" dur="1000"/>
                                        <p:tgtEl>
                                          <p:spTgt spid="11">
                                            <p:txEl>
                                              <p:pRg st="8" end="8"/>
                                            </p:txEl>
                                          </p:spTgt>
                                        </p:tgtEl>
                                      </p:cBhvr>
                                    </p:animEffect>
                                    <p:anim calcmode="lin" valueType="num">
                                      <p:cBhvr>
                                        <p:cTn id="64" dur="1000" fill="hold"/>
                                        <p:tgtEl>
                                          <p:spTgt spid="11">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11">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1">
                                            <p:txEl>
                                              <p:pRg st="9" end="9"/>
                                            </p:txEl>
                                          </p:spTgt>
                                        </p:tgtEl>
                                        <p:attrNameLst>
                                          <p:attrName>style.visibility</p:attrName>
                                        </p:attrNameLst>
                                      </p:cBhvr>
                                      <p:to>
                                        <p:strVal val="visible"/>
                                      </p:to>
                                    </p:set>
                                    <p:animEffect transition="in" filter="fade">
                                      <p:cBhvr>
                                        <p:cTn id="70" dur="1000"/>
                                        <p:tgtEl>
                                          <p:spTgt spid="11">
                                            <p:txEl>
                                              <p:pRg st="9" end="9"/>
                                            </p:txEl>
                                          </p:spTgt>
                                        </p:tgtEl>
                                      </p:cBhvr>
                                    </p:animEffect>
                                    <p:anim calcmode="lin" valueType="num">
                                      <p:cBhvr>
                                        <p:cTn id="71" dur="1000" fill="hold"/>
                                        <p:tgtEl>
                                          <p:spTgt spid="11">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11">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fati\éxposé aménagement\ds.jpg"/>
          <p:cNvPicPr>
            <a:picLocks noChangeAspect="1" noChangeArrowheads="1"/>
          </p:cNvPicPr>
          <p:nvPr/>
        </p:nvPicPr>
        <p:blipFill>
          <a:blip r:embed="rId2"/>
          <a:srcRect/>
          <a:stretch>
            <a:fillRect/>
          </a:stretch>
        </p:blipFill>
        <p:spPr bwMode="auto">
          <a:xfrm>
            <a:off x="0" y="0"/>
            <a:ext cx="9156700" cy="6870700"/>
          </a:xfrm>
          <a:prstGeom prst="rect">
            <a:avLst/>
          </a:prstGeom>
          <a:ln>
            <a:noFill/>
          </a:ln>
          <a:effectLst>
            <a:softEdge rad="112500"/>
          </a:effectLst>
        </p:spPr>
      </p:pic>
      <p:sp>
        <p:nvSpPr>
          <p:cNvPr id="5" name="Pensées 4"/>
          <p:cNvSpPr/>
          <p:nvPr/>
        </p:nvSpPr>
        <p:spPr>
          <a:xfrm>
            <a:off x="1620465" y="764704"/>
            <a:ext cx="5904656" cy="4392488"/>
          </a:xfrm>
          <a:prstGeom prst="cloudCallout">
            <a:avLst>
              <a:gd name="adj1" fmla="val -28923"/>
              <a:gd name="adj2" fmla="val 78035"/>
            </a:avLst>
          </a:prstGeom>
          <a:noFill/>
          <a:ln w="76200">
            <a:solidFill>
              <a:srgbClr val="FF05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rgbClr val="92D050"/>
              </a:solidFill>
            </a:endParaRPr>
          </a:p>
        </p:txBody>
      </p:sp>
      <p:sp>
        <p:nvSpPr>
          <p:cNvPr id="6" name="Rectangle 5"/>
          <p:cNvSpPr/>
          <p:nvPr/>
        </p:nvSpPr>
        <p:spPr>
          <a:xfrm>
            <a:off x="2051720" y="1700808"/>
            <a:ext cx="4572000" cy="2554545"/>
          </a:xfrm>
          <a:prstGeom prst="rect">
            <a:avLst/>
          </a:prstGeom>
        </p:spPr>
        <p:txBody>
          <a:bodyPr>
            <a:spAutoFit/>
          </a:bodyPr>
          <a:lstStyle/>
          <a:p>
            <a:pPr algn="ctr"/>
            <a:r>
              <a:rPr lang="ar-SA" sz="7800" dirty="0">
                <a:solidFill>
                  <a:srgbClr val="FF05FF"/>
                </a:solidFill>
              </a:rPr>
              <a:t>شكرا على </a:t>
            </a:r>
          </a:p>
          <a:p>
            <a:pPr algn="ctr"/>
            <a:r>
              <a:rPr lang="ar-SA" sz="7800" dirty="0">
                <a:solidFill>
                  <a:srgbClr val="FF05FF"/>
                </a:solidFill>
              </a:rPr>
              <a:t>حسن </a:t>
            </a:r>
            <a:r>
              <a:rPr lang="ar-SA" sz="7800" dirty="0" smtClean="0">
                <a:solidFill>
                  <a:srgbClr val="FF05FF"/>
                </a:solidFill>
              </a:rPr>
              <a:t>انتباهكم</a:t>
            </a:r>
            <a:endParaRPr lang="fr-FR" sz="7800" dirty="0">
              <a:ln w="0"/>
              <a:solidFill>
                <a:srgbClr val="FF05FF"/>
              </a:solidFill>
              <a:effectLst>
                <a:reflection blurRad="6350" stA="53000" endA="300" endPos="35500" dir="5400000" sy="-90000" algn="bl" rotWithShape="0"/>
              </a:effectLst>
            </a:endParaRPr>
          </a:p>
        </p:txBody>
      </p:sp>
    </p:spTree>
    <p:extLst>
      <p:ext uri="{BB962C8B-B14F-4D97-AF65-F5344CB8AC3E}">
        <p14:creationId xmlns:p14="http://schemas.microsoft.com/office/powerpoint/2010/main" val="32724160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fltVal val="0"/>
                                          </p:val>
                                        </p:tav>
                                        <p:tav tm="100000">
                                          <p:val>
                                            <p:strVal val="#ppt_w"/>
                                          </p:val>
                                        </p:tav>
                                      </p:tavLst>
                                    </p:anim>
                                    <p:anim calcmode="lin" valueType="num">
                                      <p:cBhvr>
                                        <p:cTn id="23" dur="1000" fill="hold"/>
                                        <p:tgtEl>
                                          <p:spTgt spid="6"/>
                                        </p:tgtEl>
                                        <p:attrNameLst>
                                          <p:attrName>ppt_h</p:attrName>
                                        </p:attrNameLst>
                                      </p:cBhvr>
                                      <p:tavLst>
                                        <p:tav tm="0">
                                          <p:val>
                                            <p:fltVal val="0"/>
                                          </p:val>
                                        </p:tav>
                                        <p:tav tm="100000">
                                          <p:val>
                                            <p:strVal val="#ppt_h"/>
                                          </p:val>
                                        </p:tav>
                                      </p:tavLst>
                                    </p:anim>
                                    <p:anim calcmode="lin" valueType="num">
                                      <p:cBhvr>
                                        <p:cTn id="24" dur="1000" fill="hold"/>
                                        <p:tgtEl>
                                          <p:spTgt spid="6"/>
                                        </p:tgtEl>
                                        <p:attrNameLst>
                                          <p:attrName>style.rotation</p:attrName>
                                        </p:attrNameLst>
                                      </p:cBhvr>
                                      <p:tavLst>
                                        <p:tav tm="0">
                                          <p:val>
                                            <p:fltVal val="90"/>
                                          </p:val>
                                        </p:tav>
                                        <p:tav tm="100000">
                                          <p:val>
                                            <p:fltVal val="0"/>
                                          </p:val>
                                        </p:tav>
                                      </p:tavLst>
                                    </p:anim>
                                    <p:animEffect transition="in" filter="fade">
                                      <p:cBhvr>
                                        <p:cTn id="2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2"/>
          <p:cNvSpPr>
            <a:spLocks noGrp="1"/>
          </p:cNvSpPr>
          <p:nvPr>
            <p:ph idx="1"/>
          </p:nvPr>
        </p:nvSpPr>
        <p:spPr>
          <a:xfrm>
            <a:off x="323528" y="332656"/>
            <a:ext cx="8517632" cy="6264696"/>
          </a:xfrm>
        </p:spPr>
        <p:txBody>
          <a:bodyPr>
            <a:normAutofit/>
          </a:bodyPr>
          <a:lstStyle/>
          <a:p>
            <a:pPr marL="0" indent="0" algn="r" rtl="1">
              <a:buNone/>
            </a:pPr>
            <a:r>
              <a:rPr lang="ar-SA" sz="2800" dirty="0" smtClean="0">
                <a:solidFill>
                  <a:srgbClr val="FF0000"/>
                </a:solidFill>
              </a:rPr>
              <a:t>الفصل الثاني : اثار عقد الإيجار من الباطن </a:t>
            </a:r>
            <a:r>
              <a:rPr lang="ar-SA" sz="2800" dirty="0" smtClean="0"/>
              <a:t>وتناولنا فيه أيضا مبحثين</a:t>
            </a:r>
          </a:p>
          <a:p>
            <a:pPr marL="0" indent="0" algn="r" rtl="1">
              <a:buNone/>
            </a:pPr>
            <a:r>
              <a:rPr lang="ar-SA" sz="2800" dirty="0" smtClean="0">
                <a:solidFill>
                  <a:schemeClr val="tx2">
                    <a:lumMod val="60000"/>
                    <a:lumOff val="40000"/>
                  </a:schemeClr>
                </a:solidFill>
              </a:rPr>
              <a:t>المبحث الأول : العلاقات الناتجة عن الإيجار من الباطن </a:t>
            </a:r>
            <a:r>
              <a:rPr lang="ar-SA" sz="2800" dirty="0" smtClean="0"/>
              <a:t>و قسمناه إلى ثلاث مطالب وهي على التوالي :</a:t>
            </a:r>
          </a:p>
          <a:p>
            <a:pPr marL="0" indent="0" algn="r" rtl="1">
              <a:buNone/>
            </a:pPr>
            <a:r>
              <a:rPr lang="ar-SA" sz="2800" dirty="0" smtClean="0"/>
              <a:t>المطلب الأول : علاقة المستأجر الأصلي بالمستأجر من الباطن </a:t>
            </a:r>
          </a:p>
          <a:p>
            <a:pPr marL="0" indent="0" algn="r" rtl="1">
              <a:buNone/>
            </a:pPr>
            <a:r>
              <a:rPr lang="ar-SA" sz="2800" dirty="0" smtClean="0"/>
              <a:t>المطلب الثاني : </a:t>
            </a:r>
            <a:r>
              <a:rPr lang="ar-SA" sz="2800" dirty="0"/>
              <a:t>علاقة </a:t>
            </a:r>
            <a:r>
              <a:rPr lang="ar-SA" sz="2800" dirty="0" smtClean="0"/>
              <a:t>المستأجر بالمؤجر بموجب عقد الإيجار الأصلي المطلب الثالث : </a:t>
            </a:r>
            <a:r>
              <a:rPr lang="ar-SA" sz="2800" dirty="0"/>
              <a:t>علاقة </a:t>
            </a:r>
            <a:r>
              <a:rPr lang="ar-SA" sz="2800" dirty="0" smtClean="0"/>
              <a:t>المؤجر بالمستأجر </a:t>
            </a:r>
            <a:r>
              <a:rPr lang="ar-SA" sz="2800" dirty="0"/>
              <a:t>من </a:t>
            </a:r>
            <a:r>
              <a:rPr lang="ar-SA" sz="2800" dirty="0" smtClean="0"/>
              <a:t>الباطن</a:t>
            </a:r>
          </a:p>
          <a:p>
            <a:pPr marL="0" indent="0" algn="r" rtl="1">
              <a:buNone/>
            </a:pPr>
            <a:endParaRPr lang="ar-SA" sz="1000" dirty="0" smtClean="0"/>
          </a:p>
          <a:p>
            <a:pPr marL="0" indent="0" algn="r" rtl="1">
              <a:buNone/>
            </a:pPr>
            <a:r>
              <a:rPr lang="ar-SA" sz="2800" dirty="0" smtClean="0">
                <a:solidFill>
                  <a:srgbClr val="00B050"/>
                </a:solidFill>
              </a:rPr>
              <a:t>المبحث الثاني : موقع الإيجار من الباطن في التشريع الجزائري والمقارن  </a:t>
            </a:r>
            <a:r>
              <a:rPr lang="ar-SA" sz="2800" dirty="0"/>
              <a:t>و قسمناه إلى </a:t>
            </a:r>
            <a:r>
              <a:rPr lang="ar-SA" sz="2800" dirty="0" smtClean="0"/>
              <a:t>مطلبين وهما كالاتي :</a:t>
            </a:r>
          </a:p>
          <a:p>
            <a:pPr marL="0" indent="0" algn="r" rtl="1">
              <a:buNone/>
            </a:pPr>
            <a:endParaRPr lang="ar-SA" sz="1000" dirty="0" smtClean="0"/>
          </a:p>
          <a:p>
            <a:pPr marL="0" indent="0" algn="r" rtl="1">
              <a:buNone/>
            </a:pPr>
            <a:r>
              <a:rPr lang="ar-SA" sz="2800" dirty="0" smtClean="0"/>
              <a:t>المطلب الأول : </a:t>
            </a:r>
            <a:r>
              <a:rPr lang="ar-SA" sz="2800" dirty="0"/>
              <a:t>موقع الإيجار من الباطن في التشريع الجزائري </a:t>
            </a:r>
            <a:endParaRPr lang="ar-SA" sz="2800" dirty="0" smtClean="0"/>
          </a:p>
          <a:p>
            <a:pPr marL="0" indent="0" algn="r" rtl="1">
              <a:buNone/>
            </a:pPr>
            <a:r>
              <a:rPr lang="ar-SA" sz="2800" dirty="0" smtClean="0"/>
              <a:t>المطلب الثاني : </a:t>
            </a:r>
            <a:r>
              <a:rPr lang="ar-SA" sz="2800" dirty="0"/>
              <a:t>موقع الإيجار من الباطن في </a:t>
            </a:r>
            <a:r>
              <a:rPr lang="ar-SA" sz="2800" dirty="0" smtClean="0"/>
              <a:t>التشريع المقارن</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1000"/>
                                        <p:tgtEl>
                                          <p:spTgt spid="11">
                                            <p:txEl>
                                              <p:pRg st="0" end="0"/>
                                            </p:txEl>
                                          </p:spTgt>
                                        </p:tgtEl>
                                      </p:cBhvr>
                                    </p:animEffect>
                                    <p:anim calcmode="lin" valueType="num">
                                      <p:cBhvr>
                                        <p:cTn id="8"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xEl>
                                              <p:pRg st="1" end="1"/>
                                            </p:txEl>
                                          </p:spTgt>
                                        </p:tgtEl>
                                        <p:attrNameLst>
                                          <p:attrName>style.visibility</p:attrName>
                                        </p:attrNameLst>
                                      </p:cBhvr>
                                      <p:to>
                                        <p:strVal val="visible"/>
                                      </p:to>
                                    </p:set>
                                    <p:animEffect transition="in" filter="fade">
                                      <p:cBhvr>
                                        <p:cTn id="14" dur="1000"/>
                                        <p:tgtEl>
                                          <p:spTgt spid="11">
                                            <p:txEl>
                                              <p:pRg st="1" end="1"/>
                                            </p:txEl>
                                          </p:spTgt>
                                        </p:tgtEl>
                                      </p:cBhvr>
                                    </p:animEffect>
                                    <p:anim calcmode="lin" valueType="num">
                                      <p:cBhvr>
                                        <p:cTn id="15"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Effect transition="in" filter="fade">
                                      <p:cBhvr>
                                        <p:cTn id="21" dur="1000"/>
                                        <p:tgtEl>
                                          <p:spTgt spid="11">
                                            <p:txEl>
                                              <p:pRg st="2" end="2"/>
                                            </p:txEl>
                                          </p:spTgt>
                                        </p:tgtEl>
                                      </p:cBhvr>
                                    </p:animEffect>
                                    <p:anim calcmode="lin" valueType="num">
                                      <p:cBhvr>
                                        <p:cTn id="22"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txEl>
                                              <p:pRg st="3" end="3"/>
                                            </p:txEl>
                                          </p:spTgt>
                                        </p:tgtEl>
                                        <p:attrNameLst>
                                          <p:attrName>style.visibility</p:attrName>
                                        </p:attrNameLst>
                                      </p:cBhvr>
                                      <p:to>
                                        <p:strVal val="visible"/>
                                      </p:to>
                                    </p:set>
                                    <p:animEffect transition="in" filter="fade">
                                      <p:cBhvr>
                                        <p:cTn id="28" dur="1000"/>
                                        <p:tgtEl>
                                          <p:spTgt spid="11">
                                            <p:txEl>
                                              <p:pRg st="3" end="3"/>
                                            </p:txEl>
                                          </p:spTgt>
                                        </p:tgtEl>
                                      </p:cBhvr>
                                    </p:animEffect>
                                    <p:anim calcmode="lin" valueType="num">
                                      <p:cBhvr>
                                        <p:cTn id="29"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1">
                                            <p:txEl>
                                              <p:pRg st="5" end="5"/>
                                            </p:txEl>
                                          </p:spTgt>
                                        </p:tgtEl>
                                        <p:attrNameLst>
                                          <p:attrName>style.visibility</p:attrName>
                                        </p:attrNameLst>
                                      </p:cBhvr>
                                      <p:to>
                                        <p:strVal val="visible"/>
                                      </p:to>
                                    </p:set>
                                    <p:animEffect transition="in" filter="fade">
                                      <p:cBhvr>
                                        <p:cTn id="35" dur="1000"/>
                                        <p:tgtEl>
                                          <p:spTgt spid="11">
                                            <p:txEl>
                                              <p:pRg st="5" end="5"/>
                                            </p:txEl>
                                          </p:spTgt>
                                        </p:tgtEl>
                                      </p:cBhvr>
                                    </p:animEffect>
                                    <p:anim calcmode="lin" valueType="num">
                                      <p:cBhvr>
                                        <p:cTn id="36" dur="1000" fill="hold"/>
                                        <p:tgtEl>
                                          <p:spTgt spid="11">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1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1">
                                            <p:txEl>
                                              <p:pRg st="7" end="7"/>
                                            </p:txEl>
                                          </p:spTgt>
                                        </p:tgtEl>
                                        <p:attrNameLst>
                                          <p:attrName>style.visibility</p:attrName>
                                        </p:attrNameLst>
                                      </p:cBhvr>
                                      <p:to>
                                        <p:strVal val="visible"/>
                                      </p:to>
                                    </p:set>
                                    <p:animEffect transition="in" filter="fade">
                                      <p:cBhvr>
                                        <p:cTn id="42" dur="1000"/>
                                        <p:tgtEl>
                                          <p:spTgt spid="11">
                                            <p:txEl>
                                              <p:pRg st="7" end="7"/>
                                            </p:txEl>
                                          </p:spTgt>
                                        </p:tgtEl>
                                      </p:cBhvr>
                                    </p:animEffect>
                                    <p:anim calcmode="lin" valueType="num">
                                      <p:cBhvr>
                                        <p:cTn id="43" dur="1000" fill="hold"/>
                                        <p:tgtEl>
                                          <p:spTgt spid="11">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1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1">
                                            <p:txEl>
                                              <p:pRg st="8" end="8"/>
                                            </p:txEl>
                                          </p:spTgt>
                                        </p:tgtEl>
                                        <p:attrNameLst>
                                          <p:attrName>style.visibility</p:attrName>
                                        </p:attrNameLst>
                                      </p:cBhvr>
                                      <p:to>
                                        <p:strVal val="visible"/>
                                      </p:to>
                                    </p:set>
                                    <p:animEffect transition="in" filter="fade">
                                      <p:cBhvr>
                                        <p:cTn id="49" dur="1000"/>
                                        <p:tgtEl>
                                          <p:spTgt spid="11">
                                            <p:txEl>
                                              <p:pRg st="8" end="8"/>
                                            </p:txEl>
                                          </p:spTgt>
                                        </p:tgtEl>
                                      </p:cBhvr>
                                    </p:animEffect>
                                    <p:anim calcmode="lin" valueType="num">
                                      <p:cBhvr>
                                        <p:cTn id="50" dur="1000" fill="hold"/>
                                        <p:tgtEl>
                                          <p:spTgt spid="11">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1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2"/>
          <p:cNvSpPr>
            <a:spLocks noGrp="1"/>
          </p:cNvSpPr>
          <p:nvPr>
            <p:ph idx="1"/>
          </p:nvPr>
        </p:nvSpPr>
        <p:spPr>
          <a:xfrm>
            <a:off x="323528" y="332656"/>
            <a:ext cx="8517632" cy="6264696"/>
          </a:xfrm>
        </p:spPr>
        <p:txBody>
          <a:bodyPr>
            <a:normAutofit/>
          </a:bodyPr>
          <a:lstStyle/>
          <a:p>
            <a:pPr marL="0" indent="0" algn="r" rtl="1">
              <a:buNone/>
            </a:pPr>
            <a:r>
              <a:rPr lang="ar-SA" sz="2800" b="1" dirty="0">
                <a:solidFill>
                  <a:srgbClr val="FF0000"/>
                </a:solidFill>
              </a:rPr>
              <a:t>الفصل الأول : أحكام عقد الإيجار من الباطن </a:t>
            </a:r>
            <a:endParaRPr lang="ar-SA" sz="2800" b="1" dirty="0" smtClean="0">
              <a:solidFill>
                <a:srgbClr val="FF0000"/>
              </a:solidFill>
            </a:endParaRPr>
          </a:p>
          <a:p>
            <a:pPr marL="0" indent="0" algn="just" rtl="1">
              <a:lnSpc>
                <a:spcPct val="110000"/>
              </a:lnSpc>
              <a:buNone/>
            </a:pPr>
            <a:r>
              <a:rPr lang="ar-DZ" sz="2600" dirty="0"/>
              <a:t>إن عقد الإيجار من الباطن من العقود التي لم يخصها المشرع  بتعريف خاص، اذ يعتبر الايجار حقا شخصيا فهو لا يمنح حق التملك للمستأجر وإنما يمنحه حق الانتفاع ،اذا من خلال هذا الطرح سنتناول أحكام عقد الايجار من الباطن في هذا الفصل  ففي المبحث الأول سنتناول مفهوم هذا العقد ، من حيث  تعريف العقد  في مطلب أول ثم شروط التأجير من الباطن في المطلب الثاني  و في المطلب الثالث سنتكلم عن الخصائص التي يتميز بها عقد الإيجار من الباطن، أما في المبحث الثاني سوف نطرح طبيعة هذا العقد من خلال تكييفه وتمييزه عن العقود المشابهة له  حيث في المطلب الأول سنميزه عن التنازل عن الإيجار </a:t>
            </a:r>
            <a:r>
              <a:rPr lang="ar-DZ" sz="2600" dirty="0" smtClean="0"/>
              <a:t>،</a:t>
            </a:r>
            <a:r>
              <a:rPr lang="ar-SA" sz="2600" dirty="0" smtClean="0"/>
              <a:t> </a:t>
            </a:r>
            <a:r>
              <a:rPr lang="ar-DZ" sz="2600" dirty="0" smtClean="0"/>
              <a:t>و </a:t>
            </a:r>
            <a:r>
              <a:rPr lang="ar-DZ" sz="2600" dirty="0"/>
              <a:t>في مطلب ثاني سنتطرق الى التمييز بين عقد الايجار من الباطن وعقد الايجار التمويلي هذه الصيغة الجديدة التي اعتمدها المشرع الجزائري بالأمر رقم 96-06 المؤرخ في </a:t>
            </a:r>
            <a:r>
              <a:rPr lang="ar-SA" sz="2600" dirty="0" smtClean="0"/>
              <a:t>10/01/1996</a:t>
            </a:r>
            <a:r>
              <a:rPr lang="ar-DZ" sz="2600" dirty="0" smtClean="0"/>
              <a:t> </a:t>
            </a:r>
            <a:r>
              <a:rPr lang="ar-DZ" sz="2600" dirty="0"/>
              <a:t>،ثم في مطلب ثالث نبين الطبيعة القانونية لعقد الايجار من الباطن . إذ في هذا الفصل سيتم التطرق إلى المفاهيم العامة للإيـجار من الباطن .</a:t>
            </a:r>
            <a:endParaRPr lang="en-US" sz="26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1071538" y="2143116"/>
            <a:ext cx="700092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3200" b="0" i="0" u="none" strike="noStrike" cap="none" normalizeH="0" baseline="0" dirty="0" smtClean="0">
              <a:ln>
                <a:noFill/>
              </a:ln>
              <a:solidFill>
                <a:schemeClr val="bg1"/>
              </a:solidFill>
              <a:effectLst/>
              <a:latin typeface="Arial" pitchFamily="34" charset="0"/>
              <a:cs typeface="Arial" pitchFamily="34" charset="0"/>
            </a:endParaRPr>
          </a:p>
        </p:txBody>
      </p:sp>
      <p:sp>
        <p:nvSpPr>
          <p:cNvPr id="9" name="Espace réservé du contenu 2"/>
          <p:cNvSpPr>
            <a:spLocks noGrp="1"/>
          </p:cNvSpPr>
          <p:nvPr>
            <p:ph idx="1"/>
          </p:nvPr>
        </p:nvSpPr>
        <p:spPr>
          <a:xfrm>
            <a:off x="323528" y="332656"/>
            <a:ext cx="8517632" cy="6264696"/>
          </a:xfrm>
        </p:spPr>
        <p:txBody>
          <a:bodyPr>
            <a:normAutofit/>
          </a:bodyPr>
          <a:lstStyle/>
          <a:p>
            <a:pPr marL="0" indent="0" algn="r" rtl="1">
              <a:buNone/>
            </a:pPr>
            <a:r>
              <a:rPr lang="ar-DZ" sz="2400" b="1" dirty="0">
                <a:solidFill>
                  <a:schemeClr val="tx2">
                    <a:lumMod val="60000"/>
                    <a:lumOff val="40000"/>
                  </a:schemeClr>
                </a:solidFill>
              </a:rPr>
              <a:t>المبحث الأول</a:t>
            </a:r>
            <a:r>
              <a:rPr lang="ar-SA" sz="2400" b="1" dirty="0">
                <a:solidFill>
                  <a:schemeClr val="tx2">
                    <a:lumMod val="60000"/>
                    <a:lumOff val="40000"/>
                  </a:schemeClr>
                </a:solidFill>
              </a:rPr>
              <a:t> </a:t>
            </a:r>
            <a:r>
              <a:rPr lang="ar-DZ" sz="2400" b="1" dirty="0">
                <a:solidFill>
                  <a:schemeClr val="tx2">
                    <a:lumMod val="60000"/>
                    <a:lumOff val="40000"/>
                  </a:schemeClr>
                </a:solidFill>
              </a:rPr>
              <a:t>: مفهوم عقد الإيجار من الباطن</a:t>
            </a:r>
            <a:endParaRPr lang="en-US" sz="2400" b="1" dirty="0">
              <a:solidFill>
                <a:schemeClr val="tx2">
                  <a:lumMod val="60000"/>
                  <a:lumOff val="40000"/>
                </a:schemeClr>
              </a:solidFill>
            </a:endParaRPr>
          </a:p>
          <a:p>
            <a:pPr marL="0" indent="0" algn="just" rtl="1">
              <a:lnSpc>
                <a:spcPct val="150000"/>
              </a:lnSpc>
              <a:buNone/>
            </a:pPr>
            <a:r>
              <a:rPr lang="ar-DZ" sz="2400" dirty="0" smtClean="0"/>
              <a:t>في هذا المبحث سوف نعرف عقد الإيجار من الباطن كيف عرفه القانون الجزائري و الفقه القانوني في المطلب الأول، ثم نتكلم عن الشروط التي يجب توافرها أو التي تمنع التأجير من الباطن في المطلب الثاني ثم في مطلب ثالث خصائص هذا العقد.</a:t>
            </a:r>
            <a:endParaRPr lang="ar-SA" sz="2400" dirty="0" smtClean="0"/>
          </a:p>
          <a:p>
            <a:pPr marL="0" indent="0" algn="r" rtl="1">
              <a:buNone/>
            </a:pPr>
            <a:r>
              <a:rPr lang="ar-DZ" sz="2400" b="1" dirty="0" smtClean="0"/>
              <a:t>المطلب الأول</a:t>
            </a:r>
            <a:r>
              <a:rPr lang="ar-SA" sz="2400" b="1" dirty="0" smtClean="0"/>
              <a:t> </a:t>
            </a:r>
            <a:r>
              <a:rPr lang="ar-DZ" sz="2400" b="1" dirty="0" smtClean="0"/>
              <a:t>: تعريف عقد الإيجار من الباطن</a:t>
            </a:r>
            <a:endParaRPr lang="en-US" sz="2400" b="1" dirty="0" smtClean="0"/>
          </a:p>
          <a:p>
            <a:pPr marL="0" indent="0" algn="just" rtl="1">
              <a:lnSpc>
                <a:spcPct val="150000"/>
              </a:lnSpc>
              <a:buNone/>
            </a:pPr>
            <a:r>
              <a:rPr lang="ar-DZ" sz="2400" dirty="0" smtClean="0"/>
              <a:t>لم </a:t>
            </a:r>
            <a:r>
              <a:rPr lang="ar-DZ" sz="2400" dirty="0"/>
              <a:t>ينص المشرع في القانون على تعريف لعقد الإيجار من الباطن و لكن قام بتعريف عقد الإيجار بصفة عامة و ذلك من خلال  نص المادة 467 من القانون </a:t>
            </a:r>
            <a:r>
              <a:rPr lang="ar-DZ" sz="2400" dirty="0" smtClean="0"/>
              <a:t>المدني</a:t>
            </a:r>
            <a:r>
              <a:rPr lang="ar-SA" sz="2400" dirty="0" smtClean="0"/>
              <a:t> </a:t>
            </a:r>
            <a:r>
              <a:rPr lang="ar-DZ" sz="2400" dirty="0" smtClean="0"/>
              <a:t>.</a:t>
            </a:r>
            <a:r>
              <a:rPr lang="ar-SA" sz="2400" dirty="0" smtClean="0"/>
              <a:t> </a:t>
            </a:r>
          </a:p>
          <a:p>
            <a:pPr marL="0" indent="0" algn="just" rtl="1">
              <a:lnSpc>
                <a:spcPct val="150000"/>
              </a:lnSpc>
              <a:buNone/>
            </a:pPr>
            <a:r>
              <a:rPr lang="ar-DZ" sz="2400" dirty="0" smtClean="0"/>
              <a:t>و كذلك أوجب المشرع للانعقاد هذا العقد الكتابة لإثباته و ذلك بتاريخ ثابت و إلا كان باطلا و ذلك من خلال نص المادة 467 مكرر من التقنين المدني</a:t>
            </a:r>
            <a:r>
              <a:rPr lang="ar-SA" sz="2400" dirty="0" smtClean="0"/>
              <a:t> </a:t>
            </a:r>
            <a:r>
              <a:rPr lang="ar-DZ" sz="2400" dirty="0" smtClean="0"/>
              <a:t>.</a:t>
            </a:r>
            <a:r>
              <a:rPr lang="ar-SA" sz="2400" dirty="0" smtClean="0"/>
              <a:t> </a:t>
            </a:r>
          </a:p>
          <a:p>
            <a:pPr marL="0" indent="0" algn="r" rtl="1">
              <a:lnSpc>
                <a:spcPct val="150000"/>
              </a:lnSpc>
              <a:buNone/>
            </a:pPr>
            <a:r>
              <a:rPr lang="ar-SA" sz="2400" dirty="0" smtClean="0"/>
              <a:t> </a:t>
            </a:r>
            <a:r>
              <a:rPr lang="ar-DZ" sz="2400" dirty="0" smtClean="0"/>
              <a:t> </a:t>
            </a:r>
            <a:endParaRPr lang="en-US" sz="2400"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xEl>
                                              <p:pRg st="3" end="3"/>
                                            </p:txEl>
                                          </p:spTgt>
                                        </p:tgtEl>
                                        <p:attrNameLst>
                                          <p:attrName>style.visibility</p:attrName>
                                        </p:attrNameLst>
                                      </p:cBhvr>
                                      <p:to>
                                        <p:strVal val="visible"/>
                                      </p:to>
                                    </p:set>
                                    <p:animEffect transition="in" filter="fade">
                                      <p:cBhvr>
                                        <p:cTn id="28" dur="1000"/>
                                        <p:tgtEl>
                                          <p:spTgt spid="9">
                                            <p:txEl>
                                              <p:pRg st="3" end="3"/>
                                            </p:txEl>
                                          </p:spTgt>
                                        </p:tgtEl>
                                      </p:cBhvr>
                                    </p:animEffect>
                                    <p:anim calcmode="lin" valueType="num">
                                      <p:cBhvr>
                                        <p:cTn id="29"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xEl>
                                              <p:pRg st="4" end="4"/>
                                            </p:txEl>
                                          </p:spTgt>
                                        </p:tgtEl>
                                        <p:attrNameLst>
                                          <p:attrName>style.visibility</p:attrName>
                                        </p:attrNameLst>
                                      </p:cBhvr>
                                      <p:to>
                                        <p:strVal val="visible"/>
                                      </p:to>
                                    </p:set>
                                    <p:animEffect transition="in" filter="fade">
                                      <p:cBhvr>
                                        <p:cTn id="35" dur="1000"/>
                                        <p:tgtEl>
                                          <p:spTgt spid="9">
                                            <p:txEl>
                                              <p:pRg st="4" end="4"/>
                                            </p:txEl>
                                          </p:spTgt>
                                        </p:tgtEl>
                                      </p:cBhvr>
                                    </p:animEffect>
                                    <p:anim calcmode="lin" valueType="num">
                                      <p:cBhvr>
                                        <p:cTn id="36"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9">
                                            <p:txEl>
                                              <p:pRg st="5" end="5"/>
                                            </p:txEl>
                                          </p:spTgt>
                                        </p:tgtEl>
                                        <p:attrNameLst>
                                          <p:attrName>style.visibility</p:attrName>
                                        </p:attrNameLst>
                                      </p:cBhvr>
                                      <p:to>
                                        <p:strVal val="visible"/>
                                      </p:to>
                                    </p:set>
                                    <p:animEffect transition="in" filter="fade">
                                      <p:cBhvr>
                                        <p:cTn id="42" dur="1000"/>
                                        <p:tgtEl>
                                          <p:spTgt spid="9">
                                            <p:txEl>
                                              <p:pRg st="5" end="5"/>
                                            </p:txEl>
                                          </p:spTgt>
                                        </p:tgtEl>
                                      </p:cBhvr>
                                    </p:animEffect>
                                    <p:anim calcmode="lin" valueType="num">
                                      <p:cBhvr>
                                        <p:cTn id="43" dur="1000" fill="hold"/>
                                        <p:tgtEl>
                                          <p:spTgt spid="9">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idx="1"/>
          </p:nvPr>
        </p:nvSpPr>
        <p:spPr>
          <a:xfrm>
            <a:off x="323528" y="188640"/>
            <a:ext cx="8517632" cy="6264696"/>
          </a:xfrm>
        </p:spPr>
        <p:txBody>
          <a:bodyPr>
            <a:normAutofit fontScale="92500"/>
          </a:bodyPr>
          <a:lstStyle/>
          <a:p>
            <a:pPr marL="0" indent="0" algn="just" rtl="1">
              <a:lnSpc>
                <a:spcPct val="150000"/>
              </a:lnSpc>
              <a:buNone/>
            </a:pPr>
            <a:r>
              <a:rPr lang="ar-DZ" sz="2400" dirty="0"/>
              <a:t>فإن تعريف  الإيجار من الباطن هو : أن يقوم المستأجر بتأجير حقه في الانتفاع بالشيء المؤجر لمستأجر آخر و يصبح هذا الأخير مستأجر من الباطن و قد يكون التأجير كاملا أو لجزء من العين المؤجرة ،و ذلك طبعا بإذن المؤجر الأصلي و هذا ما نص عليه المشرع في المادة 505 من القانون المدني الجزائري حيث تنص على ما </a:t>
            </a:r>
            <a:r>
              <a:rPr lang="ar-DZ" sz="2400" dirty="0" smtClean="0"/>
              <a:t>يلي</a:t>
            </a:r>
            <a:r>
              <a:rPr lang="ar-SA" sz="2400" dirty="0" smtClean="0"/>
              <a:t> </a:t>
            </a:r>
            <a:r>
              <a:rPr lang="ar-DZ" sz="2400" dirty="0" smtClean="0"/>
              <a:t>:</a:t>
            </a:r>
            <a:endParaRPr lang="en-US" sz="2400" dirty="0"/>
          </a:p>
          <a:p>
            <a:pPr marL="0" indent="0" algn="just" rtl="1">
              <a:lnSpc>
                <a:spcPct val="150000"/>
              </a:lnSpc>
              <a:buNone/>
            </a:pPr>
            <a:r>
              <a:rPr lang="ar-DZ" sz="2400" dirty="0"/>
              <a:t>"لا يجوز للمستأجر أن يتنازل عن حقه في الإيجار أو يجري إيجار من الباطن دون موافقة المؤجر كتابيا ما لم يوجد نص قانوني يقضي بخلاف ذلك".</a:t>
            </a:r>
            <a:r>
              <a:rPr lang="ar-SA" sz="2400" dirty="0"/>
              <a:t> </a:t>
            </a:r>
            <a:r>
              <a:rPr lang="ar-DZ" sz="2400" dirty="0"/>
              <a:t> </a:t>
            </a:r>
            <a:endParaRPr lang="ar-SA" sz="2400" dirty="0"/>
          </a:p>
          <a:p>
            <a:pPr marL="0" indent="0" algn="just" rtl="1">
              <a:lnSpc>
                <a:spcPct val="150000"/>
              </a:lnSpc>
              <a:buNone/>
            </a:pPr>
            <a:r>
              <a:rPr lang="ar-DZ" sz="2400" dirty="0"/>
              <a:t>و على خلاف الفقه المقارن و القضاء فنجد أن محكمة النقض المصرية في نقض مدني لها أنها قالت : " إن الإيجار من الباطن هو إيجار جديد بعقد بين المستأجر الأصلي و المستأجر من الباطن، و يرد على حق الأول في الانتفاع بالعين و هو الذي يحكم العلاقة بين طرفيه..." كما قالت أيضا في نقض آخر :".... المقصود بالتأجير من الباطن في هذا الصدد هو المعنى المراد في الشريعة العامة أي قيام المستأجر الأصلي بتأجير حقه كاملا أو بعضه في الانتفاع بالعين المؤجرة إليه إلى آخر في مقابل أجرة يتفق عليها </a:t>
            </a:r>
            <a:r>
              <a:rPr lang="ar-DZ" sz="2400" dirty="0" smtClean="0"/>
              <a:t>بينهما</a:t>
            </a:r>
            <a:r>
              <a:rPr lang="ar-SA" sz="2400" dirty="0" smtClean="0"/>
              <a:t> </a:t>
            </a:r>
            <a:r>
              <a:rPr lang="ar-DZ" sz="2400" dirty="0"/>
              <a:t>.</a:t>
            </a:r>
            <a:endParaRPr lang="en-US" sz="2400"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idx="1"/>
          </p:nvPr>
        </p:nvSpPr>
        <p:spPr>
          <a:xfrm>
            <a:off x="323528" y="188640"/>
            <a:ext cx="8517632" cy="6264696"/>
          </a:xfrm>
        </p:spPr>
        <p:txBody>
          <a:bodyPr>
            <a:normAutofit/>
          </a:bodyPr>
          <a:lstStyle/>
          <a:p>
            <a:pPr marL="0" indent="0" algn="r" rtl="1">
              <a:lnSpc>
                <a:spcPct val="150000"/>
              </a:lnSpc>
              <a:buNone/>
            </a:pPr>
            <a:r>
              <a:rPr lang="ar-DZ" sz="2400" b="1" dirty="0"/>
              <a:t>المطلب الثاني: شروط التأجير من الباطن</a:t>
            </a:r>
            <a:endParaRPr lang="en-US" sz="2400" b="1" dirty="0"/>
          </a:p>
          <a:p>
            <a:pPr marL="0" indent="0" algn="r" rtl="1">
              <a:lnSpc>
                <a:spcPct val="150000"/>
              </a:lnSpc>
              <a:buNone/>
            </a:pPr>
            <a:r>
              <a:rPr lang="ar-DZ" sz="2300" dirty="0"/>
              <a:t>نص المشرع الجزائري في المادة 505 من القانون المدني على ما يلي:" لا يجوز للمستأجر أن يتنازل عن حقه في الإيجار أو يجري إيجارا من الباطن دون موافقة المؤجر كتابيا ما لم يوجد نص قانوني يقضي بخلاف ذلك...".</a:t>
            </a:r>
            <a:endParaRPr lang="en-US" sz="2300" dirty="0"/>
          </a:p>
          <a:p>
            <a:pPr marL="0" indent="0" algn="r" rtl="1">
              <a:lnSpc>
                <a:spcPct val="150000"/>
              </a:lnSpc>
              <a:buNone/>
            </a:pPr>
            <a:r>
              <a:rPr lang="ar-DZ" sz="2300" dirty="0"/>
              <a:t>يعتبر حكم المادة السابقة أعلاه هو القاعدة العامة أي عدم جواز التأجير من الباطن و لكن في حالة ما إذا أراد المستأجر أن يقوم بتأجير حقه في الانتفاع  ربما لأسباب منها أن بدل الإيجار يثقل كاهله ففي هذه الحالة يجب أخذ إذن المؤجر في تأجير الشيء المنتفع به أو العين المؤجرة في جزء منها أو كلها و هذا الإذن كما تم ذكره في المادة 505 يكون كتابيا.</a:t>
            </a:r>
            <a:r>
              <a:rPr lang="ar-SA" sz="2300" dirty="0"/>
              <a:t> </a:t>
            </a:r>
          </a:p>
          <a:p>
            <a:pPr marL="0" indent="0" algn="r" rtl="1">
              <a:lnSpc>
                <a:spcPct val="150000"/>
              </a:lnSpc>
              <a:buNone/>
            </a:pPr>
            <a:r>
              <a:rPr lang="ar-DZ" sz="2300" dirty="0"/>
              <a:t>و كذلك نص المشرع في المادة 188 من القانون التجاري على ما يلي:" يحظر أي إيجار كلي أو جزئي من الباطن إلا إذا اشترط خلاف ذلك بموجب عقد الإيجار أو موافقة المؤجر"</a:t>
            </a:r>
            <a:endParaRPr lang="en-US" sz="2300" dirty="0"/>
          </a:p>
          <a:p>
            <a:pPr marL="0" indent="0" algn="r" rtl="1">
              <a:lnSpc>
                <a:spcPct val="150000"/>
              </a:lnSpc>
              <a:buNone/>
            </a:pPr>
            <a:r>
              <a:rPr lang="ar-DZ" sz="2300" dirty="0"/>
              <a:t>و في حالة الإيجار من الباطن المرخص به، يدعى المالك للمشاركة في العقد.</a:t>
            </a:r>
            <a:endParaRPr lang="en-US" sz="2300" dirty="0"/>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xEl>
                                              <p:pRg st="3" end="3"/>
                                            </p:txEl>
                                          </p:spTgt>
                                        </p:tgtEl>
                                        <p:attrNameLst>
                                          <p:attrName>style.visibility</p:attrName>
                                        </p:attrNameLst>
                                      </p:cBhvr>
                                      <p:to>
                                        <p:strVal val="visible"/>
                                      </p:to>
                                    </p:set>
                                    <p:animEffect transition="in" filter="fade">
                                      <p:cBhvr>
                                        <p:cTn id="28" dur="1000"/>
                                        <p:tgtEl>
                                          <p:spTgt spid="9">
                                            <p:txEl>
                                              <p:pRg st="3" end="3"/>
                                            </p:txEl>
                                          </p:spTgt>
                                        </p:tgtEl>
                                      </p:cBhvr>
                                    </p:animEffect>
                                    <p:anim calcmode="lin" valueType="num">
                                      <p:cBhvr>
                                        <p:cTn id="29"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xEl>
                                              <p:pRg st="4" end="4"/>
                                            </p:txEl>
                                          </p:spTgt>
                                        </p:tgtEl>
                                        <p:attrNameLst>
                                          <p:attrName>style.visibility</p:attrName>
                                        </p:attrNameLst>
                                      </p:cBhvr>
                                      <p:to>
                                        <p:strVal val="visible"/>
                                      </p:to>
                                    </p:set>
                                    <p:animEffect transition="in" filter="fade">
                                      <p:cBhvr>
                                        <p:cTn id="35" dur="1000"/>
                                        <p:tgtEl>
                                          <p:spTgt spid="9">
                                            <p:txEl>
                                              <p:pRg st="4" end="4"/>
                                            </p:txEl>
                                          </p:spTgt>
                                        </p:tgtEl>
                                      </p:cBhvr>
                                    </p:animEffect>
                                    <p:anim calcmode="lin" valueType="num">
                                      <p:cBhvr>
                                        <p:cTn id="36"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2"/>
          <p:cNvSpPr>
            <a:spLocks noGrp="1"/>
          </p:cNvSpPr>
          <p:nvPr>
            <p:ph idx="1"/>
          </p:nvPr>
        </p:nvSpPr>
        <p:spPr>
          <a:xfrm>
            <a:off x="323528" y="188640"/>
            <a:ext cx="8517632" cy="6264696"/>
          </a:xfrm>
        </p:spPr>
        <p:txBody>
          <a:bodyPr>
            <a:normAutofit/>
          </a:bodyPr>
          <a:lstStyle/>
          <a:p>
            <a:pPr marL="0" indent="0" algn="just" rtl="1">
              <a:lnSpc>
                <a:spcPct val="150000"/>
              </a:lnSpc>
              <a:buNone/>
            </a:pPr>
            <a:r>
              <a:rPr lang="ar-DZ" sz="2300" dirty="0"/>
              <a:t>و يجوز للمالك عندما يزيد بدل الإيجار من الباطن عن بدل الإيجار الأصلي أن يطالب بزيادة مطابقة لبدل الإيجار الأصلي و الذي يحدد وفقا للمادة 195 أدناه في حالة عدم اتفاق الأطراف</a:t>
            </a:r>
            <a:r>
              <a:rPr lang="ar-DZ" sz="2300" dirty="0" smtClean="0"/>
              <a:t>.</a:t>
            </a:r>
            <a:endParaRPr lang="ar-SA" sz="2300" dirty="0" smtClean="0"/>
          </a:p>
          <a:p>
            <a:pPr marL="0" indent="0" algn="r" rtl="1">
              <a:lnSpc>
                <a:spcPct val="150000"/>
              </a:lnSpc>
              <a:buNone/>
            </a:pPr>
            <a:r>
              <a:rPr lang="ar-DZ" sz="2300" dirty="0"/>
              <a:t>إذ</a:t>
            </a:r>
            <a:r>
              <a:rPr lang="ar-SA" sz="2300" dirty="0"/>
              <a:t>ا</a:t>
            </a:r>
            <a:r>
              <a:rPr lang="ar-DZ" sz="2300" dirty="0"/>
              <a:t> من خلال ما سبق بيانه في المادتين أعلاه، فإن شروط الإيجار من الباطن هي :</a:t>
            </a:r>
            <a:endParaRPr lang="en-US" sz="2300" dirty="0"/>
          </a:p>
          <a:p>
            <a:pPr marL="0" indent="0" algn="r" rtl="1">
              <a:lnSpc>
                <a:spcPct val="150000"/>
              </a:lnSpc>
              <a:buNone/>
            </a:pPr>
            <a:r>
              <a:rPr lang="ar-SA" sz="2300" dirty="0"/>
              <a:t>     </a:t>
            </a:r>
            <a:r>
              <a:rPr lang="ar-DZ" sz="2300" dirty="0"/>
              <a:t>- علم المؤجر و موافقته.</a:t>
            </a:r>
            <a:endParaRPr lang="en-US" sz="2300" dirty="0"/>
          </a:p>
          <a:p>
            <a:pPr marL="0" indent="0" algn="r" rtl="1">
              <a:lnSpc>
                <a:spcPct val="150000"/>
              </a:lnSpc>
              <a:buNone/>
            </a:pPr>
            <a:r>
              <a:rPr lang="ar-SA" sz="2300" dirty="0"/>
              <a:t>     </a:t>
            </a:r>
            <a:r>
              <a:rPr lang="ar-DZ" sz="2300" dirty="0"/>
              <a:t>- الإذن المرخص بالتأجير من الباطن.</a:t>
            </a:r>
            <a:endParaRPr lang="en-US" sz="2300" dirty="0"/>
          </a:p>
          <a:p>
            <a:pPr marL="0" indent="0" algn="r" rtl="1">
              <a:lnSpc>
                <a:spcPct val="150000"/>
              </a:lnSpc>
              <a:buNone/>
            </a:pPr>
            <a:r>
              <a:rPr lang="ar-SA" sz="2300" dirty="0"/>
              <a:t>     </a:t>
            </a:r>
            <a:r>
              <a:rPr lang="ar-DZ" sz="2300" dirty="0"/>
              <a:t>- اشتراطه في عقد الإيجار الأصلي.</a:t>
            </a:r>
            <a:endParaRPr lang="en-US" sz="2300" dirty="0"/>
          </a:p>
          <a:p>
            <a:pPr marL="0" indent="0" algn="r" rtl="1">
              <a:lnSpc>
                <a:spcPct val="150000"/>
              </a:lnSpc>
              <a:buNone/>
            </a:pPr>
            <a:r>
              <a:rPr lang="ar-SA" sz="2300" dirty="0"/>
              <a:t>     </a:t>
            </a:r>
            <a:r>
              <a:rPr lang="ar-DZ" sz="2300" dirty="0"/>
              <a:t>- عدم وجود النص القانوني الذي يخالفه.</a:t>
            </a:r>
            <a:endParaRPr lang="en-US" sz="2300" dirty="0"/>
          </a:p>
          <a:p>
            <a:pPr marL="0" indent="0" algn="just" rtl="1">
              <a:lnSpc>
                <a:spcPct val="150000"/>
              </a:lnSpc>
              <a:buNone/>
            </a:pPr>
            <a:endParaRPr lang="en-US" sz="23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arn(inVertic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arn(inVertical)">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barn(inVertical)">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barn(inVertical)">
                                      <p:cBhvr>
                                        <p:cTn id="27" dur="5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barn(inVertical)">
                                      <p:cBhvr>
                                        <p:cTn id="3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1832</TotalTime>
  <Words>3607</Words>
  <Application>Microsoft Office PowerPoint</Application>
  <PresentationFormat>Affichage à l'écran (4:3)</PresentationFormat>
  <Paragraphs>161</Paragraphs>
  <Slides>30</Slides>
  <Notes>8</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30</vt:i4>
      </vt:variant>
    </vt:vector>
  </HeadingPairs>
  <TitlesOfParts>
    <vt:vector size="36" baseType="lpstr">
      <vt:lpstr>Arial</vt:lpstr>
      <vt:lpstr>Calibri</vt:lpstr>
      <vt:lpstr>Monotype Corsiva</vt:lpstr>
      <vt:lpstr>Times</vt:lpstr>
      <vt:lpstr>Times New Roman</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hicham</dc:creator>
  <cp:lastModifiedBy>CTH</cp:lastModifiedBy>
  <cp:revision>78</cp:revision>
  <dcterms:created xsi:type="dcterms:W3CDTF">2013-11-21T19:31:02Z</dcterms:created>
  <dcterms:modified xsi:type="dcterms:W3CDTF">2017-05-10T07:03:45Z</dcterms:modified>
</cp:coreProperties>
</file>