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5">
  <p:sldMasterIdLst>
    <p:sldMasterId id="2147483660" r:id="rId1"/>
  </p:sldMasterIdLst>
  <p:sldIdLst>
    <p:sldId id="262" r:id="rId2"/>
    <p:sldId id="256" r:id="rId3"/>
    <p:sldId id="257" r:id="rId4"/>
    <p:sldId id="258" r:id="rId5"/>
    <p:sldId id="259" r:id="rId6"/>
    <p:sldId id="260" r:id="rId7"/>
    <p:sldId id="261" r:id="rId8"/>
    <p:sldId id="263" r:id="rId9"/>
    <p:sldId id="264" r:id="rId10"/>
    <p:sldId id="268" r:id="rId11"/>
    <p:sldId id="273" r:id="rId12"/>
    <p:sldId id="276" r:id="rId13"/>
  </p:sldIdLst>
  <p:sldSz cx="9144000" cy="6858000" type="screen4x3"/>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368" autoAdjust="0"/>
    <p:restoredTop sz="94624" autoAdjust="0"/>
  </p:normalViewPr>
  <p:slideViewPr>
    <p:cSldViewPr>
      <p:cViewPr>
        <p:scale>
          <a:sx n="70" d="100"/>
          <a:sy n="70" d="100"/>
        </p:scale>
        <p:origin x="-1392" y="-9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8BFA3F2-F112-412E-83E7-FBB94F7D239D}" type="doc">
      <dgm:prSet loTypeId="urn:microsoft.com/office/officeart/2005/8/layout/vList5" loCatId="list" qsTypeId="urn:microsoft.com/office/officeart/2005/8/quickstyle/simple1" qsCatId="simple" csTypeId="urn:microsoft.com/office/officeart/2005/8/colors/accent1_2" csCatId="accent1" phldr="1"/>
      <dgm:spPr/>
      <dgm:t>
        <a:bodyPr/>
        <a:lstStyle/>
        <a:p>
          <a:endParaRPr lang="fr-FR"/>
        </a:p>
      </dgm:t>
    </dgm:pt>
    <dgm:pt modelId="{E5409E9D-9726-4DF6-80ED-D882189F00A3}">
      <dgm:prSet phldrT="[Texte]" custT="1"/>
      <dgm:spPr/>
      <dgm:t>
        <a:bodyPr/>
        <a:lstStyle/>
        <a:p>
          <a:pPr marL="0" marR="0" lvl="0" indent="0" algn="ctr" defTabSz="914400" rtl="1" eaLnBrk="1" fontAlgn="auto" latinLnBrk="0" hangingPunct="1">
            <a:lnSpc>
              <a:spcPct val="100000"/>
            </a:lnSpc>
            <a:spcBef>
              <a:spcPts val="0"/>
            </a:spcBef>
            <a:spcAft>
              <a:spcPts val="0"/>
            </a:spcAft>
            <a:buClrTx/>
            <a:buSzTx/>
            <a:buFontTx/>
            <a:buNone/>
            <a:tabLst/>
            <a:defRPr/>
          </a:pPr>
          <a:r>
            <a:rPr lang="ar-SA" sz="2400" b="1" dirty="0" smtClean="0">
              <a:solidFill>
                <a:srgbClr val="002060"/>
              </a:solidFill>
            </a:rPr>
            <a:t>الفصل الأول: جريمة التعدي على الملكية العقارية</a:t>
          </a:r>
          <a:endParaRPr kumimoji="0" lang="ar-DZ" sz="2400" b="1" i="0" u="none" strike="noStrike" cap="none" normalizeH="0" baseline="0" dirty="0" smtClean="0">
            <a:ln>
              <a:noFill/>
            </a:ln>
            <a:solidFill>
              <a:srgbClr val="002060"/>
            </a:solidFill>
            <a:effectLst/>
            <a:latin typeface="Traditional Arabic" pitchFamily="18" charset="-78"/>
            <a:ea typeface="Calibri" pitchFamily="34" charset="0"/>
            <a:cs typeface="Traditional Arabic" pitchFamily="18" charset="-78"/>
          </a:endParaRPr>
        </a:p>
      </dgm:t>
    </dgm:pt>
    <dgm:pt modelId="{48F82221-FEEF-407A-A090-A63D99CBA949}" type="parTrans" cxnId="{606BE276-9926-4540-BFCD-1B0E6F1F3F47}">
      <dgm:prSet/>
      <dgm:spPr/>
      <dgm:t>
        <a:bodyPr/>
        <a:lstStyle/>
        <a:p>
          <a:endParaRPr lang="fr-FR"/>
        </a:p>
      </dgm:t>
    </dgm:pt>
    <dgm:pt modelId="{F6EA39E5-41DF-4DFC-B439-F3751FC166B8}" type="sibTrans" cxnId="{606BE276-9926-4540-BFCD-1B0E6F1F3F47}">
      <dgm:prSet/>
      <dgm:spPr/>
      <dgm:t>
        <a:bodyPr/>
        <a:lstStyle/>
        <a:p>
          <a:endParaRPr lang="fr-FR"/>
        </a:p>
      </dgm:t>
    </dgm:pt>
    <dgm:pt modelId="{297C1DE6-1560-4D0B-B4FF-6C383981DC8C}">
      <dgm:prSet phldrT="[Texte]" custT="1"/>
      <dgm:spPr/>
      <dgm:t>
        <a:bodyPr/>
        <a:lstStyle/>
        <a:p>
          <a:pPr marL="0" marR="0" lvl="0" indent="0" algn="r" defTabSz="914400" rtl="1" eaLnBrk="1" fontAlgn="auto" latinLnBrk="0" hangingPunct="1">
            <a:lnSpc>
              <a:spcPct val="100000"/>
            </a:lnSpc>
            <a:spcBef>
              <a:spcPts val="0"/>
            </a:spcBef>
            <a:spcAft>
              <a:spcPts val="0"/>
            </a:spcAft>
            <a:buClrTx/>
            <a:buSzTx/>
            <a:buFontTx/>
            <a:buNone/>
            <a:tabLst/>
            <a:defRPr/>
          </a:pPr>
          <a:endParaRPr kumimoji="0" lang="ar-DZ" sz="2400" b="1" i="0" u="none" strike="noStrike" cap="none" normalizeH="0" baseline="0" dirty="0" smtClean="0">
            <a:ln>
              <a:noFill/>
            </a:ln>
            <a:solidFill>
              <a:srgbClr val="FF0000"/>
            </a:solidFill>
            <a:effectLst/>
            <a:latin typeface="Traditional Arabic" pitchFamily="18" charset="-78"/>
            <a:ea typeface="Calibri" pitchFamily="34" charset="0"/>
            <a:cs typeface="Traditional Arabic" pitchFamily="18" charset="-78"/>
          </a:endParaRPr>
        </a:p>
        <a:p>
          <a:pPr marL="0" marR="0" lvl="0" indent="0" algn="ctr" defTabSz="914400" rtl="1" eaLnBrk="1" fontAlgn="auto" latinLnBrk="0" hangingPunct="1">
            <a:lnSpc>
              <a:spcPct val="100000"/>
            </a:lnSpc>
            <a:spcBef>
              <a:spcPts val="0"/>
            </a:spcBef>
            <a:spcAft>
              <a:spcPts val="0"/>
            </a:spcAft>
            <a:buClrTx/>
            <a:buSzTx/>
            <a:buFontTx/>
            <a:buNone/>
            <a:tabLst/>
            <a:defRPr/>
          </a:pPr>
          <a:r>
            <a:rPr lang="ar-SA" sz="2400" b="1" dirty="0" smtClean="0">
              <a:solidFill>
                <a:srgbClr val="002060"/>
              </a:solidFill>
            </a:rPr>
            <a:t>الفصل الثاني: جرائم أخرى واقعة على الملكية العقارية الخاصة</a:t>
          </a:r>
          <a:endParaRPr lang="fr-FR" b="1" dirty="0">
            <a:solidFill>
              <a:srgbClr val="002060"/>
            </a:solidFill>
          </a:endParaRPr>
        </a:p>
      </dgm:t>
    </dgm:pt>
    <dgm:pt modelId="{286B9B5F-CD2D-4C7D-8D1E-6E9ACEDDC9F3}" type="parTrans" cxnId="{51B8F657-A7BE-44D3-B7C6-846649A5AA9A}">
      <dgm:prSet/>
      <dgm:spPr/>
      <dgm:t>
        <a:bodyPr/>
        <a:lstStyle/>
        <a:p>
          <a:endParaRPr lang="fr-FR"/>
        </a:p>
      </dgm:t>
    </dgm:pt>
    <dgm:pt modelId="{763436BF-2430-4D4F-B8B1-FC2EFA15E164}" type="sibTrans" cxnId="{51B8F657-A7BE-44D3-B7C6-846649A5AA9A}">
      <dgm:prSet/>
      <dgm:spPr/>
      <dgm:t>
        <a:bodyPr/>
        <a:lstStyle/>
        <a:p>
          <a:endParaRPr lang="fr-FR"/>
        </a:p>
      </dgm:t>
    </dgm:pt>
    <dgm:pt modelId="{7F77DAEE-BBFD-4C93-8F00-776551C6F011}">
      <dgm:prSet phldrT="[Texte]" custT="1"/>
      <dgm:spPr/>
      <dgm:t>
        <a:bodyPr/>
        <a:lstStyle/>
        <a:p>
          <a:pPr marL="0" marR="0" lvl="0" indent="0" algn="r" defTabSz="914400" rtl="1" eaLnBrk="1" fontAlgn="auto" latinLnBrk="0" hangingPunct="1">
            <a:lnSpc>
              <a:spcPct val="100000"/>
            </a:lnSpc>
            <a:spcBef>
              <a:spcPts val="0"/>
            </a:spcBef>
            <a:spcAft>
              <a:spcPts val="0"/>
            </a:spcAft>
            <a:buClrTx/>
            <a:buSzTx/>
            <a:buFontTx/>
            <a:buNone/>
            <a:tabLst/>
            <a:defRPr/>
          </a:pPr>
          <a:r>
            <a:rPr kumimoji="0" lang="ar-SA" sz="2000" b="1" i="0" u="none" strike="noStrike" cap="none" normalizeH="0" baseline="0" dirty="0" smtClean="0">
              <a:ln>
                <a:noFill/>
              </a:ln>
              <a:solidFill>
                <a:schemeClr val="tx1"/>
              </a:solidFill>
              <a:effectLst/>
              <a:latin typeface="Traditional Arabic" pitchFamily="18" charset="-78"/>
              <a:ea typeface="Calibri" pitchFamily="34" charset="0"/>
              <a:cs typeface="Traditional Arabic" pitchFamily="18" charset="-78"/>
            </a:rPr>
            <a:t>المبحث الأول</a:t>
          </a:r>
          <a:r>
            <a:rPr kumimoji="0" lang="ar-DZ" sz="2000" b="1" i="0" u="none" strike="noStrike" cap="none" normalizeH="0" baseline="0" dirty="0" err="1" smtClean="0">
              <a:ln>
                <a:noFill/>
              </a:ln>
              <a:solidFill>
                <a:schemeClr val="tx1"/>
              </a:solidFill>
              <a:effectLst/>
              <a:latin typeface="Traditional Arabic" pitchFamily="18" charset="-78"/>
              <a:ea typeface="Calibri" pitchFamily="34" charset="0"/>
              <a:cs typeface="Traditional Arabic" pitchFamily="18" charset="-78"/>
            </a:rPr>
            <a:t>:</a:t>
          </a:r>
          <a:r>
            <a:rPr lang="ar-SA" sz="2000" b="1" dirty="0" err="1" smtClean="0">
              <a:solidFill>
                <a:schemeClr val="tx1"/>
              </a:solidFill>
              <a:latin typeface="Traditional Arabic" pitchFamily="18" charset="-78"/>
              <a:cs typeface="Traditional Arabic" pitchFamily="18" charset="-78"/>
            </a:rPr>
            <a:t>إنتهاك</a:t>
          </a:r>
          <a:r>
            <a:rPr lang="ar-SA" sz="2000" b="1" dirty="0" smtClean="0">
              <a:solidFill>
                <a:schemeClr val="tx1"/>
              </a:solidFill>
              <a:latin typeface="Traditional Arabic" pitchFamily="18" charset="-78"/>
              <a:cs typeface="Traditional Arabic" pitchFamily="18" charset="-78"/>
            </a:rPr>
            <a:t> حرمة المنزل</a:t>
          </a:r>
          <a:endParaRPr lang="fr-FR" sz="2000" dirty="0">
            <a:solidFill>
              <a:schemeClr val="tx1"/>
            </a:solidFill>
            <a:latin typeface="Traditional Arabic" pitchFamily="18" charset="-78"/>
            <a:cs typeface="Traditional Arabic" pitchFamily="18" charset="-78"/>
          </a:endParaRPr>
        </a:p>
      </dgm:t>
    </dgm:pt>
    <dgm:pt modelId="{D9BFDAB0-9FB7-4976-962B-6AB397FED02E}" type="parTrans" cxnId="{BA533BC0-17BE-4609-A0D1-5261B8804288}">
      <dgm:prSet/>
      <dgm:spPr/>
      <dgm:t>
        <a:bodyPr/>
        <a:lstStyle/>
        <a:p>
          <a:endParaRPr lang="fr-FR"/>
        </a:p>
      </dgm:t>
    </dgm:pt>
    <dgm:pt modelId="{04F80AA4-B4F5-471C-B87A-23EE0FC828CC}" type="sibTrans" cxnId="{BA533BC0-17BE-4609-A0D1-5261B8804288}">
      <dgm:prSet/>
      <dgm:spPr/>
      <dgm:t>
        <a:bodyPr/>
        <a:lstStyle/>
        <a:p>
          <a:endParaRPr lang="fr-FR"/>
        </a:p>
      </dgm:t>
    </dgm:pt>
    <dgm:pt modelId="{36615895-AE5F-48F8-B451-1461DE5E8243}">
      <dgm:prSet phldrT="[Texte]" custT="1"/>
      <dgm:spPr/>
      <dgm:t>
        <a:bodyPr/>
        <a:lstStyle/>
        <a:p>
          <a:pPr marL="228600" marR="0" lvl="0" indent="0" algn="r" defTabSz="977900" rtl="1" eaLnBrk="1" fontAlgn="auto" latinLnBrk="0" hangingPunct="1">
            <a:lnSpc>
              <a:spcPct val="100000"/>
            </a:lnSpc>
            <a:spcBef>
              <a:spcPct val="0"/>
            </a:spcBef>
            <a:spcAft>
              <a:spcPct val="15000"/>
            </a:spcAft>
            <a:buClrTx/>
            <a:buSzTx/>
            <a:buFontTx/>
            <a:buNone/>
            <a:tabLst/>
            <a:defRPr/>
          </a:pPr>
          <a:r>
            <a:rPr lang="ar-DZ" sz="2000" b="1" dirty="0" smtClean="0">
              <a:solidFill>
                <a:schemeClr val="tx1"/>
              </a:solidFill>
              <a:latin typeface="Traditional Arabic" pitchFamily="18" charset="-78"/>
              <a:ea typeface="Calibri" pitchFamily="34" charset="0"/>
              <a:cs typeface="Traditional Arabic" pitchFamily="18" charset="-78"/>
            </a:rPr>
            <a:t>المبحث </a:t>
          </a:r>
          <a:r>
            <a:rPr kumimoji="0" lang="ar-SA" sz="2000" b="1" i="0" u="none" strike="noStrike" cap="none" normalizeH="0" baseline="0" dirty="0" smtClean="0">
              <a:ln>
                <a:noFill/>
              </a:ln>
              <a:solidFill>
                <a:schemeClr val="tx1"/>
              </a:solidFill>
              <a:effectLst/>
              <a:latin typeface="Traditional Arabic" pitchFamily="18" charset="-78"/>
              <a:ea typeface="Calibri" pitchFamily="34" charset="0"/>
              <a:cs typeface="Traditional Arabic" pitchFamily="18" charset="-78"/>
            </a:rPr>
            <a:t> الأول</a:t>
          </a:r>
          <a:r>
            <a:rPr kumimoji="0" lang="ar-DZ" sz="2000" b="1" i="0" u="none" strike="noStrike" cap="none" normalizeH="0" baseline="0" dirty="0" err="1" smtClean="0">
              <a:ln>
                <a:noFill/>
              </a:ln>
              <a:solidFill>
                <a:schemeClr val="tx1"/>
              </a:solidFill>
              <a:effectLst/>
              <a:latin typeface="Traditional Arabic" pitchFamily="18" charset="-78"/>
              <a:ea typeface="Calibri" pitchFamily="34" charset="0"/>
              <a:cs typeface="Traditional Arabic" pitchFamily="18" charset="-78"/>
            </a:rPr>
            <a:t>:</a:t>
          </a:r>
          <a:r>
            <a:rPr lang="ar-SA" sz="2000" b="1" dirty="0" smtClean="0">
              <a:solidFill>
                <a:schemeClr val="tx1"/>
              </a:solidFill>
              <a:latin typeface="Traditional Arabic" pitchFamily="18" charset="-78"/>
              <a:cs typeface="Traditional Arabic" pitchFamily="18" charset="-78"/>
            </a:rPr>
            <a:t>أركان </a:t>
          </a:r>
          <a:r>
            <a:rPr lang="ar-DZ" sz="2000" b="1" dirty="0" smtClean="0">
              <a:solidFill>
                <a:schemeClr val="tx1"/>
              </a:solidFill>
              <a:latin typeface="Traditional Arabic" pitchFamily="18" charset="-78"/>
              <a:cs typeface="Traditional Arabic" pitchFamily="18" charset="-78"/>
            </a:rPr>
            <a:t>الجريمة </a:t>
          </a:r>
          <a:endParaRPr lang="fr-FR" sz="2400" dirty="0">
            <a:solidFill>
              <a:schemeClr val="tx1"/>
            </a:solidFill>
            <a:latin typeface="Traditional Arabic" pitchFamily="18" charset="-78"/>
            <a:cs typeface="Traditional Arabic" pitchFamily="18" charset="-78"/>
          </a:endParaRPr>
        </a:p>
      </dgm:t>
    </dgm:pt>
    <dgm:pt modelId="{07A17936-5419-4B6C-BA4E-E0A8E2B49B04}" type="parTrans" cxnId="{559B48E7-56E3-4A6F-9153-44372EBE335C}">
      <dgm:prSet/>
      <dgm:spPr/>
      <dgm:t>
        <a:bodyPr/>
        <a:lstStyle/>
        <a:p>
          <a:endParaRPr lang="fr-FR"/>
        </a:p>
      </dgm:t>
    </dgm:pt>
    <dgm:pt modelId="{DACF6D76-71F1-4F6E-895F-84379CD7F6FB}" type="sibTrans" cxnId="{559B48E7-56E3-4A6F-9153-44372EBE335C}">
      <dgm:prSet/>
      <dgm:spPr/>
      <dgm:t>
        <a:bodyPr/>
        <a:lstStyle/>
        <a:p>
          <a:endParaRPr lang="fr-FR"/>
        </a:p>
      </dgm:t>
    </dgm:pt>
    <dgm:pt modelId="{09A7565F-F095-4E70-846F-66E4C3F8D3B4}">
      <dgm:prSet phldrT="[Texte]" custT="1"/>
      <dgm:spPr/>
      <dgm:t>
        <a:bodyPr/>
        <a:lstStyle/>
        <a:p>
          <a:pPr marL="0" marR="0" lvl="0" indent="0" algn="r" defTabSz="914400" rtl="1" eaLnBrk="1" fontAlgn="auto" latinLnBrk="0" hangingPunct="1">
            <a:lnSpc>
              <a:spcPct val="100000"/>
            </a:lnSpc>
            <a:spcBef>
              <a:spcPts val="0"/>
            </a:spcBef>
            <a:spcAft>
              <a:spcPts val="0"/>
            </a:spcAft>
            <a:buClrTx/>
            <a:buSzTx/>
            <a:buFontTx/>
            <a:buNone/>
            <a:tabLst/>
            <a:defRPr/>
          </a:pPr>
          <a:r>
            <a:rPr kumimoji="0" lang="ar-DZ" sz="2000" b="1" i="0" u="none" strike="noStrike" cap="none" normalizeH="0" baseline="0" dirty="0" smtClean="0">
              <a:ln>
                <a:noFill/>
              </a:ln>
              <a:solidFill>
                <a:schemeClr val="tx1"/>
              </a:solidFill>
              <a:effectLst/>
              <a:latin typeface="Traditional Arabic" pitchFamily="18" charset="-78"/>
              <a:ea typeface="Calibri" pitchFamily="34" charset="0"/>
              <a:cs typeface="Traditional Arabic" pitchFamily="18" charset="-78"/>
            </a:rPr>
            <a:t>ا</a:t>
          </a:r>
          <a:r>
            <a:rPr kumimoji="0" lang="ar-SA" sz="2000" b="1" i="0" u="none" strike="noStrike" cap="none" normalizeH="0" baseline="0" dirty="0" smtClean="0">
              <a:ln>
                <a:noFill/>
              </a:ln>
              <a:solidFill>
                <a:schemeClr val="tx1"/>
              </a:solidFill>
              <a:effectLst/>
              <a:latin typeface="Traditional Arabic" pitchFamily="18" charset="-78"/>
              <a:ea typeface="Calibri" pitchFamily="34" charset="0"/>
              <a:cs typeface="Traditional Arabic" pitchFamily="18" charset="-78"/>
            </a:rPr>
            <a:t>لمبحث الثاني</a:t>
          </a:r>
          <a:r>
            <a:rPr kumimoji="0" lang="ar-DZ" sz="2000" b="1" i="0" u="none" strike="noStrike" cap="none" normalizeH="0" baseline="0" dirty="0" err="1" smtClean="0">
              <a:ln>
                <a:noFill/>
              </a:ln>
              <a:solidFill>
                <a:schemeClr val="tx1"/>
              </a:solidFill>
              <a:effectLst/>
              <a:latin typeface="Traditional Arabic" pitchFamily="18" charset="-78"/>
              <a:ea typeface="Calibri" pitchFamily="34" charset="0"/>
              <a:cs typeface="Traditional Arabic" pitchFamily="18" charset="-78"/>
            </a:rPr>
            <a:t>:</a:t>
          </a:r>
          <a:r>
            <a:rPr lang="ar-SA" sz="2000" b="1" dirty="0" smtClean="0">
              <a:solidFill>
                <a:schemeClr val="tx1"/>
              </a:solidFill>
              <a:latin typeface="Traditional Arabic" pitchFamily="18" charset="-78"/>
              <a:cs typeface="Traditional Arabic" pitchFamily="18" charset="-78"/>
            </a:rPr>
            <a:t>الرعي في ملك الغير</a:t>
          </a:r>
          <a:endParaRPr lang="fr-FR" sz="2000" dirty="0">
            <a:solidFill>
              <a:schemeClr val="tx1"/>
            </a:solidFill>
            <a:latin typeface="Traditional Arabic" pitchFamily="18" charset="-78"/>
            <a:cs typeface="Traditional Arabic" pitchFamily="18" charset="-78"/>
          </a:endParaRPr>
        </a:p>
      </dgm:t>
    </dgm:pt>
    <dgm:pt modelId="{1418C7D2-2C1D-4117-818A-D93AC8DF0B79}" type="parTrans" cxnId="{2D6A2212-B321-4A9F-8B3B-2F351E624573}">
      <dgm:prSet/>
      <dgm:spPr/>
      <dgm:t>
        <a:bodyPr/>
        <a:lstStyle/>
        <a:p>
          <a:endParaRPr lang="fr-FR"/>
        </a:p>
      </dgm:t>
    </dgm:pt>
    <dgm:pt modelId="{BBB6EF44-0BAF-4114-A00D-80955FC4EA46}" type="sibTrans" cxnId="{2D6A2212-B321-4A9F-8B3B-2F351E624573}">
      <dgm:prSet/>
      <dgm:spPr/>
      <dgm:t>
        <a:bodyPr/>
        <a:lstStyle/>
        <a:p>
          <a:endParaRPr lang="fr-FR"/>
        </a:p>
      </dgm:t>
    </dgm:pt>
    <dgm:pt modelId="{7E44714C-6BED-4EB0-9363-082E698CDF9D}">
      <dgm:prSet phldrT="[Texte]" custT="1"/>
      <dgm:spPr/>
      <dgm:t>
        <a:bodyPr/>
        <a:lstStyle/>
        <a:p>
          <a:pPr marL="228600" marR="0" lvl="0" indent="0" algn="r" defTabSz="977900" rtl="1" eaLnBrk="1" fontAlgn="auto" latinLnBrk="0" hangingPunct="1">
            <a:lnSpc>
              <a:spcPct val="100000"/>
            </a:lnSpc>
            <a:spcBef>
              <a:spcPct val="0"/>
            </a:spcBef>
            <a:spcAft>
              <a:spcPct val="15000"/>
            </a:spcAft>
            <a:buClrTx/>
            <a:buSzTx/>
            <a:buFontTx/>
            <a:buNone/>
            <a:tabLst/>
            <a:defRPr/>
          </a:pPr>
          <a:r>
            <a:rPr lang="ar-DZ" sz="2000" b="1" dirty="0" smtClean="0">
              <a:solidFill>
                <a:schemeClr val="tx1"/>
              </a:solidFill>
              <a:latin typeface="Traditional Arabic" pitchFamily="18" charset="-78"/>
              <a:ea typeface="Calibri" pitchFamily="34" charset="0"/>
              <a:cs typeface="Traditional Arabic" pitchFamily="18" charset="-78"/>
            </a:rPr>
            <a:t>المبحث الثاني:</a:t>
          </a:r>
          <a:r>
            <a:rPr lang="ar-SA" sz="2000" b="1" dirty="0" smtClean="0">
              <a:solidFill>
                <a:schemeClr val="tx1"/>
              </a:solidFill>
              <a:latin typeface="Traditional Arabic" pitchFamily="18" charset="-78"/>
              <a:cs typeface="Traditional Arabic" pitchFamily="18" charset="-78"/>
            </a:rPr>
            <a:t>ظروف التشديد</a:t>
          </a:r>
          <a:endParaRPr lang="fr-FR" sz="2000" dirty="0">
            <a:solidFill>
              <a:schemeClr val="tx1"/>
            </a:solidFill>
            <a:latin typeface="Traditional Arabic" pitchFamily="18" charset="-78"/>
            <a:cs typeface="Traditional Arabic" pitchFamily="18" charset="-78"/>
          </a:endParaRPr>
        </a:p>
      </dgm:t>
    </dgm:pt>
    <dgm:pt modelId="{FB3CD11F-3F4E-43D7-BF86-BFA68D8CC835}" type="parTrans" cxnId="{E544BFC9-EBD7-4531-9B50-1F77B389BC9F}">
      <dgm:prSet/>
      <dgm:spPr/>
      <dgm:t>
        <a:bodyPr/>
        <a:lstStyle/>
        <a:p>
          <a:endParaRPr lang="fr-FR"/>
        </a:p>
      </dgm:t>
    </dgm:pt>
    <dgm:pt modelId="{672DE674-273C-4819-950F-CAED4153D8DE}" type="sibTrans" cxnId="{E544BFC9-EBD7-4531-9B50-1F77B389BC9F}">
      <dgm:prSet/>
      <dgm:spPr/>
      <dgm:t>
        <a:bodyPr/>
        <a:lstStyle/>
        <a:p>
          <a:endParaRPr lang="fr-FR"/>
        </a:p>
      </dgm:t>
    </dgm:pt>
    <dgm:pt modelId="{0B37877D-4CEE-44AB-930D-A39FF82DE40A}" type="pres">
      <dgm:prSet presAssocID="{08BFA3F2-F112-412E-83E7-FBB94F7D239D}" presName="Name0" presStyleCnt="0">
        <dgm:presLayoutVars>
          <dgm:dir/>
          <dgm:animLvl val="lvl"/>
          <dgm:resizeHandles val="exact"/>
        </dgm:presLayoutVars>
      </dgm:prSet>
      <dgm:spPr/>
      <dgm:t>
        <a:bodyPr/>
        <a:lstStyle/>
        <a:p>
          <a:endParaRPr lang="fr-FR"/>
        </a:p>
      </dgm:t>
    </dgm:pt>
    <dgm:pt modelId="{0308CCB1-89C2-43CF-A589-FEDCBB9C50F2}" type="pres">
      <dgm:prSet presAssocID="{E5409E9D-9726-4DF6-80ED-D882189F00A3}" presName="linNode" presStyleCnt="0"/>
      <dgm:spPr/>
    </dgm:pt>
    <dgm:pt modelId="{C59791DD-6062-448E-B077-F3F4072C11EC}" type="pres">
      <dgm:prSet presAssocID="{E5409E9D-9726-4DF6-80ED-D882189F00A3}" presName="parentText" presStyleLbl="node1" presStyleIdx="0" presStyleCnt="2" custScaleY="66332" custLinFactNeighborY="2780">
        <dgm:presLayoutVars>
          <dgm:chMax val="1"/>
          <dgm:bulletEnabled val="1"/>
        </dgm:presLayoutVars>
      </dgm:prSet>
      <dgm:spPr/>
      <dgm:t>
        <a:bodyPr/>
        <a:lstStyle/>
        <a:p>
          <a:endParaRPr lang="fr-FR"/>
        </a:p>
      </dgm:t>
    </dgm:pt>
    <dgm:pt modelId="{DB7A88DD-0A92-44E5-9D73-C7222F8F5B0F}" type="pres">
      <dgm:prSet presAssocID="{E5409E9D-9726-4DF6-80ED-D882189F00A3}" presName="descendantText" presStyleLbl="alignAccFollowNode1" presStyleIdx="0" presStyleCnt="2" custScaleY="64888" custLinFactNeighborX="100" custLinFactNeighborY="0">
        <dgm:presLayoutVars>
          <dgm:bulletEnabled val="1"/>
        </dgm:presLayoutVars>
      </dgm:prSet>
      <dgm:spPr/>
      <dgm:t>
        <a:bodyPr/>
        <a:lstStyle/>
        <a:p>
          <a:endParaRPr lang="fr-FR"/>
        </a:p>
      </dgm:t>
    </dgm:pt>
    <dgm:pt modelId="{B55BE321-CE06-423D-8ACD-9928F9FC1DB2}" type="pres">
      <dgm:prSet presAssocID="{F6EA39E5-41DF-4DFC-B439-F3751FC166B8}" presName="sp" presStyleCnt="0"/>
      <dgm:spPr/>
    </dgm:pt>
    <dgm:pt modelId="{D9F925EB-6426-4F2B-8DE2-48604F647981}" type="pres">
      <dgm:prSet presAssocID="{297C1DE6-1560-4D0B-B4FF-6C383981DC8C}" presName="linNode" presStyleCnt="0"/>
      <dgm:spPr/>
    </dgm:pt>
    <dgm:pt modelId="{EB3117E8-9F5B-43F7-9FC6-4A8FDC2AB188}" type="pres">
      <dgm:prSet presAssocID="{297C1DE6-1560-4D0B-B4FF-6C383981DC8C}" presName="parentText" presStyleLbl="node1" presStyleIdx="1" presStyleCnt="2" custScaleX="99084" custScaleY="62803">
        <dgm:presLayoutVars>
          <dgm:chMax val="1"/>
          <dgm:bulletEnabled val="1"/>
        </dgm:presLayoutVars>
      </dgm:prSet>
      <dgm:spPr/>
      <dgm:t>
        <a:bodyPr/>
        <a:lstStyle/>
        <a:p>
          <a:endParaRPr lang="fr-FR"/>
        </a:p>
      </dgm:t>
    </dgm:pt>
    <dgm:pt modelId="{8B14A135-C925-438A-8717-0F7BA0372FE6}" type="pres">
      <dgm:prSet presAssocID="{297C1DE6-1560-4D0B-B4FF-6C383981DC8C}" presName="descendantText" presStyleLbl="alignAccFollowNode1" presStyleIdx="1" presStyleCnt="2" custScaleY="61767" custLinFactNeighborX="-1486" custLinFactNeighborY="-327">
        <dgm:presLayoutVars>
          <dgm:bulletEnabled val="1"/>
        </dgm:presLayoutVars>
      </dgm:prSet>
      <dgm:spPr/>
      <dgm:t>
        <a:bodyPr/>
        <a:lstStyle/>
        <a:p>
          <a:endParaRPr lang="fr-FR"/>
        </a:p>
      </dgm:t>
    </dgm:pt>
  </dgm:ptLst>
  <dgm:cxnLst>
    <dgm:cxn modelId="{51B8F657-A7BE-44D3-B7C6-846649A5AA9A}" srcId="{08BFA3F2-F112-412E-83E7-FBB94F7D239D}" destId="{297C1DE6-1560-4D0B-B4FF-6C383981DC8C}" srcOrd="1" destOrd="0" parTransId="{286B9B5F-CD2D-4C7D-8D1E-6E9ACEDDC9F3}" sibTransId="{763436BF-2430-4D4F-B8B1-FC2EFA15E164}"/>
    <dgm:cxn modelId="{2D6A2212-B321-4A9F-8B3B-2F351E624573}" srcId="{297C1DE6-1560-4D0B-B4FF-6C383981DC8C}" destId="{09A7565F-F095-4E70-846F-66E4C3F8D3B4}" srcOrd="1" destOrd="0" parTransId="{1418C7D2-2C1D-4117-818A-D93AC8DF0B79}" sibTransId="{BBB6EF44-0BAF-4114-A00D-80955FC4EA46}"/>
    <dgm:cxn modelId="{BA533BC0-17BE-4609-A0D1-5261B8804288}" srcId="{297C1DE6-1560-4D0B-B4FF-6C383981DC8C}" destId="{7F77DAEE-BBFD-4C93-8F00-776551C6F011}" srcOrd="0" destOrd="0" parTransId="{D9BFDAB0-9FB7-4976-962B-6AB397FED02E}" sibTransId="{04F80AA4-B4F5-471C-B87A-23EE0FC828CC}"/>
    <dgm:cxn modelId="{DCBDCC1A-7ADC-4B9B-A9B5-72E1D3FF793E}" type="presOf" srcId="{7F77DAEE-BBFD-4C93-8F00-776551C6F011}" destId="{8B14A135-C925-438A-8717-0F7BA0372FE6}" srcOrd="0" destOrd="0" presId="urn:microsoft.com/office/officeart/2005/8/layout/vList5"/>
    <dgm:cxn modelId="{E544BFC9-EBD7-4531-9B50-1F77B389BC9F}" srcId="{E5409E9D-9726-4DF6-80ED-D882189F00A3}" destId="{7E44714C-6BED-4EB0-9363-082E698CDF9D}" srcOrd="1" destOrd="0" parTransId="{FB3CD11F-3F4E-43D7-BF86-BFA68D8CC835}" sibTransId="{672DE674-273C-4819-950F-CAED4153D8DE}"/>
    <dgm:cxn modelId="{FAE5A596-98AA-48B3-8949-F1916348B83C}" type="presOf" srcId="{E5409E9D-9726-4DF6-80ED-D882189F00A3}" destId="{C59791DD-6062-448E-B077-F3F4072C11EC}" srcOrd="0" destOrd="0" presId="urn:microsoft.com/office/officeart/2005/8/layout/vList5"/>
    <dgm:cxn modelId="{7B9417B1-C70B-4019-B123-7FDA0D421DA3}" type="presOf" srcId="{09A7565F-F095-4E70-846F-66E4C3F8D3B4}" destId="{8B14A135-C925-438A-8717-0F7BA0372FE6}" srcOrd="0" destOrd="1" presId="urn:microsoft.com/office/officeart/2005/8/layout/vList5"/>
    <dgm:cxn modelId="{606BE276-9926-4540-BFCD-1B0E6F1F3F47}" srcId="{08BFA3F2-F112-412E-83E7-FBB94F7D239D}" destId="{E5409E9D-9726-4DF6-80ED-D882189F00A3}" srcOrd="0" destOrd="0" parTransId="{48F82221-FEEF-407A-A090-A63D99CBA949}" sibTransId="{F6EA39E5-41DF-4DFC-B439-F3751FC166B8}"/>
    <dgm:cxn modelId="{82D8E768-18C7-40F9-94CD-4A2E3F0F41B6}" type="presOf" srcId="{7E44714C-6BED-4EB0-9363-082E698CDF9D}" destId="{DB7A88DD-0A92-44E5-9D73-C7222F8F5B0F}" srcOrd="0" destOrd="1" presId="urn:microsoft.com/office/officeart/2005/8/layout/vList5"/>
    <dgm:cxn modelId="{BB96A90F-9480-4C02-8677-B372475DC90E}" type="presOf" srcId="{08BFA3F2-F112-412E-83E7-FBB94F7D239D}" destId="{0B37877D-4CEE-44AB-930D-A39FF82DE40A}" srcOrd="0" destOrd="0" presId="urn:microsoft.com/office/officeart/2005/8/layout/vList5"/>
    <dgm:cxn modelId="{3C672434-E2EF-4F95-91B8-CDD02BAE0986}" type="presOf" srcId="{297C1DE6-1560-4D0B-B4FF-6C383981DC8C}" destId="{EB3117E8-9F5B-43F7-9FC6-4A8FDC2AB188}" srcOrd="0" destOrd="0" presId="urn:microsoft.com/office/officeart/2005/8/layout/vList5"/>
    <dgm:cxn modelId="{559B48E7-56E3-4A6F-9153-44372EBE335C}" srcId="{E5409E9D-9726-4DF6-80ED-D882189F00A3}" destId="{36615895-AE5F-48F8-B451-1461DE5E8243}" srcOrd="0" destOrd="0" parTransId="{07A17936-5419-4B6C-BA4E-E0A8E2B49B04}" sibTransId="{DACF6D76-71F1-4F6E-895F-84379CD7F6FB}"/>
    <dgm:cxn modelId="{55ECFB3D-5C44-4E96-ACC8-4AA35C1E9DA4}" type="presOf" srcId="{36615895-AE5F-48F8-B451-1461DE5E8243}" destId="{DB7A88DD-0A92-44E5-9D73-C7222F8F5B0F}" srcOrd="0" destOrd="0" presId="urn:microsoft.com/office/officeart/2005/8/layout/vList5"/>
    <dgm:cxn modelId="{38D3A00E-5051-49D3-9516-D3110556B42A}" type="presParOf" srcId="{0B37877D-4CEE-44AB-930D-A39FF82DE40A}" destId="{0308CCB1-89C2-43CF-A589-FEDCBB9C50F2}" srcOrd="0" destOrd="0" presId="urn:microsoft.com/office/officeart/2005/8/layout/vList5"/>
    <dgm:cxn modelId="{80934700-909D-4D47-823C-B9DE3BD96F04}" type="presParOf" srcId="{0308CCB1-89C2-43CF-A589-FEDCBB9C50F2}" destId="{C59791DD-6062-448E-B077-F3F4072C11EC}" srcOrd="0" destOrd="0" presId="urn:microsoft.com/office/officeart/2005/8/layout/vList5"/>
    <dgm:cxn modelId="{9DABDFC2-004A-41A5-85ED-2C4AF064D3BB}" type="presParOf" srcId="{0308CCB1-89C2-43CF-A589-FEDCBB9C50F2}" destId="{DB7A88DD-0A92-44E5-9D73-C7222F8F5B0F}" srcOrd="1" destOrd="0" presId="urn:microsoft.com/office/officeart/2005/8/layout/vList5"/>
    <dgm:cxn modelId="{21EE339F-4F11-47A5-B384-3E3E1DA81FC8}" type="presParOf" srcId="{0B37877D-4CEE-44AB-930D-A39FF82DE40A}" destId="{B55BE321-CE06-423D-8ACD-9928F9FC1DB2}" srcOrd="1" destOrd="0" presId="urn:microsoft.com/office/officeart/2005/8/layout/vList5"/>
    <dgm:cxn modelId="{855E22B8-145E-46C1-A075-44B67799CA92}" type="presParOf" srcId="{0B37877D-4CEE-44AB-930D-A39FF82DE40A}" destId="{D9F925EB-6426-4F2B-8DE2-48604F647981}" srcOrd="2" destOrd="0" presId="urn:microsoft.com/office/officeart/2005/8/layout/vList5"/>
    <dgm:cxn modelId="{BE597735-4892-4CE1-921F-E5F18BBC7395}" type="presParOf" srcId="{D9F925EB-6426-4F2B-8DE2-48604F647981}" destId="{EB3117E8-9F5B-43F7-9FC6-4A8FDC2AB188}" srcOrd="0" destOrd="0" presId="urn:microsoft.com/office/officeart/2005/8/layout/vList5"/>
    <dgm:cxn modelId="{682AF7CD-9320-46D5-9424-4CDB36B11CDC}" type="presParOf" srcId="{D9F925EB-6426-4F2B-8DE2-48604F647981}" destId="{8B14A135-C925-438A-8717-0F7BA0372FE6}" srcOrd="1" destOrd="0" presId="urn:microsoft.com/office/officeart/2005/8/layout/vList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B7A88DD-0A92-44E5-9D73-C7222F8F5B0F}">
      <dsp:nvSpPr>
        <dsp:cNvPr id="0" name=""/>
        <dsp:cNvSpPr/>
      </dsp:nvSpPr>
      <dsp:spPr>
        <a:xfrm rot="5400000">
          <a:off x="4474262" y="-1328533"/>
          <a:ext cx="1921802" cy="5115448"/>
        </a:xfrm>
        <a:prstGeom prst="round2Same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228600" marR="0" lvl="0" indent="0" algn="r" defTabSz="977900" rtl="1" eaLnBrk="1" fontAlgn="auto" latinLnBrk="0" hangingPunct="1">
            <a:lnSpc>
              <a:spcPct val="100000"/>
            </a:lnSpc>
            <a:spcBef>
              <a:spcPct val="0"/>
            </a:spcBef>
            <a:spcAft>
              <a:spcPct val="15000"/>
            </a:spcAft>
            <a:buClrTx/>
            <a:buSzTx/>
            <a:buFontTx/>
            <a:buChar char="••"/>
            <a:tabLst/>
            <a:defRPr/>
          </a:pPr>
          <a:r>
            <a:rPr lang="ar-DZ" sz="2000" b="1" kern="1200" dirty="0" smtClean="0">
              <a:solidFill>
                <a:schemeClr val="tx1"/>
              </a:solidFill>
              <a:latin typeface="Traditional Arabic" pitchFamily="18" charset="-78"/>
              <a:ea typeface="Calibri" pitchFamily="34" charset="0"/>
              <a:cs typeface="Traditional Arabic" pitchFamily="18" charset="-78"/>
            </a:rPr>
            <a:t>المبحث </a:t>
          </a:r>
          <a:r>
            <a:rPr kumimoji="0" lang="ar-SA" sz="2000" b="1" i="0" u="none" strike="noStrike" kern="1200" cap="none" normalizeH="0" baseline="0" dirty="0" smtClean="0">
              <a:ln>
                <a:noFill/>
              </a:ln>
              <a:solidFill>
                <a:schemeClr val="tx1"/>
              </a:solidFill>
              <a:effectLst/>
              <a:latin typeface="Traditional Arabic" pitchFamily="18" charset="-78"/>
              <a:ea typeface="Calibri" pitchFamily="34" charset="0"/>
              <a:cs typeface="Traditional Arabic" pitchFamily="18" charset="-78"/>
            </a:rPr>
            <a:t> الأول</a:t>
          </a:r>
          <a:r>
            <a:rPr kumimoji="0" lang="ar-DZ" sz="2000" b="1" i="0" u="none" strike="noStrike" kern="1200" cap="none" normalizeH="0" baseline="0" dirty="0" err="1" smtClean="0">
              <a:ln>
                <a:noFill/>
              </a:ln>
              <a:solidFill>
                <a:schemeClr val="tx1"/>
              </a:solidFill>
              <a:effectLst/>
              <a:latin typeface="Traditional Arabic" pitchFamily="18" charset="-78"/>
              <a:ea typeface="Calibri" pitchFamily="34" charset="0"/>
              <a:cs typeface="Traditional Arabic" pitchFamily="18" charset="-78"/>
            </a:rPr>
            <a:t>:</a:t>
          </a:r>
          <a:r>
            <a:rPr lang="ar-SA" sz="2000" b="1" kern="1200" dirty="0" smtClean="0">
              <a:solidFill>
                <a:schemeClr val="tx1"/>
              </a:solidFill>
              <a:latin typeface="Traditional Arabic" pitchFamily="18" charset="-78"/>
              <a:cs typeface="Traditional Arabic" pitchFamily="18" charset="-78"/>
            </a:rPr>
            <a:t>أركان </a:t>
          </a:r>
          <a:r>
            <a:rPr lang="ar-DZ" sz="2000" b="1" kern="1200" dirty="0" smtClean="0">
              <a:solidFill>
                <a:schemeClr val="tx1"/>
              </a:solidFill>
              <a:latin typeface="Traditional Arabic" pitchFamily="18" charset="-78"/>
              <a:cs typeface="Traditional Arabic" pitchFamily="18" charset="-78"/>
            </a:rPr>
            <a:t>الجريمة </a:t>
          </a:r>
          <a:endParaRPr lang="fr-FR" sz="2400" kern="1200" dirty="0">
            <a:solidFill>
              <a:schemeClr val="tx1"/>
            </a:solidFill>
            <a:latin typeface="Traditional Arabic" pitchFamily="18" charset="-78"/>
            <a:cs typeface="Traditional Arabic" pitchFamily="18" charset="-78"/>
          </a:endParaRPr>
        </a:p>
        <a:p>
          <a:pPr marL="228600" marR="0" lvl="0" indent="0" algn="r" defTabSz="977900" rtl="1" eaLnBrk="1" fontAlgn="auto" latinLnBrk="0" hangingPunct="1">
            <a:lnSpc>
              <a:spcPct val="100000"/>
            </a:lnSpc>
            <a:spcBef>
              <a:spcPct val="0"/>
            </a:spcBef>
            <a:spcAft>
              <a:spcPct val="15000"/>
            </a:spcAft>
            <a:buClrTx/>
            <a:buSzTx/>
            <a:buFontTx/>
            <a:buChar char="••"/>
            <a:tabLst/>
            <a:defRPr/>
          </a:pPr>
          <a:r>
            <a:rPr lang="ar-DZ" sz="2000" b="1" kern="1200" dirty="0" smtClean="0">
              <a:solidFill>
                <a:schemeClr val="tx1"/>
              </a:solidFill>
              <a:latin typeface="Traditional Arabic" pitchFamily="18" charset="-78"/>
              <a:ea typeface="Calibri" pitchFamily="34" charset="0"/>
              <a:cs typeface="Traditional Arabic" pitchFamily="18" charset="-78"/>
            </a:rPr>
            <a:t>المبحث الثاني:</a:t>
          </a:r>
          <a:r>
            <a:rPr lang="ar-SA" sz="2000" b="1" kern="1200" dirty="0" smtClean="0">
              <a:solidFill>
                <a:schemeClr val="tx1"/>
              </a:solidFill>
              <a:latin typeface="Traditional Arabic" pitchFamily="18" charset="-78"/>
              <a:cs typeface="Traditional Arabic" pitchFamily="18" charset="-78"/>
            </a:rPr>
            <a:t>ظروف التشديد</a:t>
          </a:r>
          <a:endParaRPr lang="fr-FR" sz="2000" kern="1200" dirty="0">
            <a:solidFill>
              <a:schemeClr val="tx1"/>
            </a:solidFill>
            <a:latin typeface="Traditional Arabic" pitchFamily="18" charset="-78"/>
            <a:cs typeface="Traditional Arabic" pitchFamily="18" charset="-78"/>
          </a:endParaRPr>
        </a:p>
      </dsp:txBody>
      <dsp:txXfrm rot="-5400000">
        <a:off x="2877440" y="362104"/>
        <a:ext cx="5021633" cy="1734172"/>
      </dsp:txXfrm>
    </dsp:sp>
    <dsp:sp modelId="{C59791DD-6062-448E-B077-F3F4072C11EC}">
      <dsp:nvSpPr>
        <dsp:cNvPr id="0" name=""/>
        <dsp:cNvSpPr/>
      </dsp:nvSpPr>
      <dsp:spPr>
        <a:xfrm>
          <a:off x="0" y="104254"/>
          <a:ext cx="2877439" cy="2455712"/>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45720" rIns="91440" bIns="45720" numCol="1" spcCol="1270" anchor="ctr" anchorCtr="0">
          <a:noAutofit/>
        </a:bodyPr>
        <a:lstStyle/>
        <a:p>
          <a:pPr marL="0" marR="0" lvl="0" indent="0" algn="ctr" defTabSz="914400" rtl="1" eaLnBrk="1" fontAlgn="auto" latinLnBrk="0" hangingPunct="1">
            <a:lnSpc>
              <a:spcPct val="100000"/>
            </a:lnSpc>
            <a:spcBef>
              <a:spcPct val="0"/>
            </a:spcBef>
            <a:spcAft>
              <a:spcPts val="0"/>
            </a:spcAft>
            <a:buClrTx/>
            <a:buSzTx/>
            <a:buFontTx/>
            <a:buNone/>
            <a:tabLst/>
            <a:defRPr/>
          </a:pPr>
          <a:r>
            <a:rPr lang="ar-SA" sz="2400" b="1" kern="1200" dirty="0" smtClean="0">
              <a:solidFill>
                <a:srgbClr val="002060"/>
              </a:solidFill>
            </a:rPr>
            <a:t>الفصل الأول: جريمة التعدي على الملكية العقارية</a:t>
          </a:r>
          <a:endParaRPr kumimoji="0" lang="ar-DZ" sz="2400" b="1" i="0" u="none" strike="noStrike" kern="1200" cap="none" normalizeH="0" baseline="0" dirty="0" smtClean="0">
            <a:ln>
              <a:noFill/>
            </a:ln>
            <a:solidFill>
              <a:srgbClr val="002060"/>
            </a:solidFill>
            <a:effectLst/>
            <a:latin typeface="Traditional Arabic" pitchFamily="18" charset="-78"/>
            <a:ea typeface="Calibri" pitchFamily="34" charset="0"/>
            <a:cs typeface="Traditional Arabic" pitchFamily="18" charset="-78"/>
          </a:endParaRPr>
        </a:p>
      </dsp:txBody>
      <dsp:txXfrm>
        <a:off x="119878" y="224132"/>
        <a:ext cx="2637683" cy="2215956"/>
      </dsp:txXfrm>
    </dsp:sp>
    <dsp:sp modelId="{8B14A135-C925-438A-8717-0F7BA0372FE6}">
      <dsp:nvSpPr>
        <dsp:cNvPr id="0" name=""/>
        <dsp:cNvSpPr/>
      </dsp:nvSpPr>
      <dsp:spPr>
        <a:xfrm rot="5400000">
          <a:off x="4451364" y="1237277"/>
          <a:ext cx="1829367" cy="5115448"/>
        </a:xfrm>
        <a:prstGeom prst="round2Same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0" marR="0" lvl="0" indent="0" algn="r" defTabSz="914400" rtl="1" eaLnBrk="1" fontAlgn="auto" latinLnBrk="0" hangingPunct="1">
            <a:lnSpc>
              <a:spcPct val="100000"/>
            </a:lnSpc>
            <a:spcBef>
              <a:spcPct val="0"/>
            </a:spcBef>
            <a:spcAft>
              <a:spcPts val="0"/>
            </a:spcAft>
            <a:buClrTx/>
            <a:buSzTx/>
            <a:buFontTx/>
            <a:buChar char="••"/>
            <a:tabLst/>
            <a:defRPr/>
          </a:pPr>
          <a:r>
            <a:rPr kumimoji="0" lang="ar-SA" sz="2000" b="1" i="0" u="none" strike="noStrike" kern="1200" cap="none" normalizeH="0" baseline="0" dirty="0" smtClean="0">
              <a:ln>
                <a:noFill/>
              </a:ln>
              <a:solidFill>
                <a:schemeClr val="tx1"/>
              </a:solidFill>
              <a:effectLst/>
              <a:latin typeface="Traditional Arabic" pitchFamily="18" charset="-78"/>
              <a:ea typeface="Calibri" pitchFamily="34" charset="0"/>
              <a:cs typeface="Traditional Arabic" pitchFamily="18" charset="-78"/>
            </a:rPr>
            <a:t>المبحث الأول</a:t>
          </a:r>
          <a:r>
            <a:rPr kumimoji="0" lang="ar-DZ" sz="2000" b="1" i="0" u="none" strike="noStrike" kern="1200" cap="none" normalizeH="0" baseline="0" dirty="0" err="1" smtClean="0">
              <a:ln>
                <a:noFill/>
              </a:ln>
              <a:solidFill>
                <a:schemeClr val="tx1"/>
              </a:solidFill>
              <a:effectLst/>
              <a:latin typeface="Traditional Arabic" pitchFamily="18" charset="-78"/>
              <a:ea typeface="Calibri" pitchFamily="34" charset="0"/>
              <a:cs typeface="Traditional Arabic" pitchFamily="18" charset="-78"/>
            </a:rPr>
            <a:t>:</a:t>
          </a:r>
          <a:r>
            <a:rPr lang="ar-SA" sz="2000" b="1" kern="1200" dirty="0" err="1" smtClean="0">
              <a:solidFill>
                <a:schemeClr val="tx1"/>
              </a:solidFill>
              <a:latin typeface="Traditional Arabic" pitchFamily="18" charset="-78"/>
              <a:cs typeface="Traditional Arabic" pitchFamily="18" charset="-78"/>
            </a:rPr>
            <a:t>إنتهاك</a:t>
          </a:r>
          <a:r>
            <a:rPr lang="ar-SA" sz="2000" b="1" kern="1200" dirty="0" smtClean="0">
              <a:solidFill>
                <a:schemeClr val="tx1"/>
              </a:solidFill>
              <a:latin typeface="Traditional Arabic" pitchFamily="18" charset="-78"/>
              <a:cs typeface="Traditional Arabic" pitchFamily="18" charset="-78"/>
            </a:rPr>
            <a:t> حرمة المنزل</a:t>
          </a:r>
          <a:endParaRPr lang="fr-FR" sz="2000" kern="1200" dirty="0">
            <a:solidFill>
              <a:schemeClr val="tx1"/>
            </a:solidFill>
            <a:latin typeface="Traditional Arabic" pitchFamily="18" charset="-78"/>
            <a:cs typeface="Traditional Arabic" pitchFamily="18" charset="-78"/>
          </a:endParaRPr>
        </a:p>
        <a:p>
          <a:pPr marL="0" marR="0" lvl="0" indent="0" algn="r" defTabSz="914400" rtl="1" eaLnBrk="1" fontAlgn="auto" latinLnBrk="0" hangingPunct="1">
            <a:lnSpc>
              <a:spcPct val="100000"/>
            </a:lnSpc>
            <a:spcBef>
              <a:spcPct val="0"/>
            </a:spcBef>
            <a:spcAft>
              <a:spcPts val="0"/>
            </a:spcAft>
            <a:buClrTx/>
            <a:buSzTx/>
            <a:buFontTx/>
            <a:buChar char="••"/>
            <a:tabLst/>
            <a:defRPr/>
          </a:pPr>
          <a:r>
            <a:rPr kumimoji="0" lang="ar-DZ" sz="2000" b="1" i="0" u="none" strike="noStrike" kern="1200" cap="none" normalizeH="0" baseline="0" dirty="0" smtClean="0">
              <a:ln>
                <a:noFill/>
              </a:ln>
              <a:solidFill>
                <a:schemeClr val="tx1"/>
              </a:solidFill>
              <a:effectLst/>
              <a:latin typeface="Traditional Arabic" pitchFamily="18" charset="-78"/>
              <a:ea typeface="Calibri" pitchFamily="34" charset="0"/>
              <a:cs typeface="Traditional Arabic" pitchFamily="18" charset="-78"/>
            </a:rPr>
            <a:t>ا</a:t>
          </a:r>
          <a:r>
            <a:rPr kumimoji="0" lang="ar-SA" sz="2000" b="1" i="0" u="none" strike="noStrike" kern="1200" cap="none" normalizeH="0" baseline="0" dirty="0" smtClean="0">
              <a:ln>
                <a:noFill/>
              </a:ln>
              <a:solidFill>
                <a:schemeClr val="tx1"/>
              </a:solidFill>
              <a:effectLst/>
              <a:latin typeface="Traditional Arabic" pitchFamily="18" charset="-78"/>
              <a:ea typeface="Calibri" pitchFamily="34" charset="0"/>
              <a:cs typeface="Traditional Arabic" pitchFamily="18" charset="-78"/>
            </a:rPr>
            <a:t>لمبحث الثاني</a:t>
          </a:r>
          <a:r>
            <a:rPr kumimoji="0" lang="ar-DZ" sz="2000" b="1" i="0" u="none" strike="noStrike" kern="1200" cap="none" normalizeH="0" baseline="0" dirty="0" err="1" smtClean="0">
              <a:ln>
                <a:noFill/>
              </a:ln>
              <a:solidFill>
                <a:schemeClr val="tx1"/>
              </a:solidFill>
              <a:effectLst/>
              <a:latin typeface="Traditional Arabic" pitchFamily="18" charset="-78"/>
              <a:ea typeface="Calibri" pitchFamily="34" charset="0"/>
              <a:cs typeface="Traditional Arabic" pitchFamily="18" charset="-78"/>
            </a:rPr>
            <a:t>:</a:t>
          </a:r>
          <a:r>
            <a:rPr lang="ar-SA" sz="2000" b="1" kern="1200" dirty="0" smtClean="0">
              <a:solidFill>
                <a:schemeClr val="tx1"/>
              </a:solidFill>
              <a:latin typeface="Traditional Arabic" pitchFamily="18" charset="-78"/>
              <a:cs typeface="Traditional Arabic" pitchFamily="18" charset="-78"/>
            </a:rPr>
            <a:t>الرعي في ملك الغير</a:t>
          </a:r>
          <a:endParaRPr lang="fr-FR" sz="2000" kern="1200" dirty="0">
            <a:solidFill>
              <a:schemeClr val="tx1"/>
            </a:solidFill>
            <a:latin typeface="Traditional Arabic" pitchFamily="18" charset="-78"/>
            <a:cs typeface="Traditional Arabic" pitchFamily="18" charset="-78"/>
          </a:endParaRPr>
        </a:p>
      </dsp:txBody>
      <dsp:txXfrm rot="-5400000">
        <a:off x="2808324" y="2969619"/>
        <a:ext cx="5026146" cy="1650763"/>
      </dsp:txXfrm>
    </dsp:sp>
    <dsp:sp modelId="{EB3117E8-9F5B-43F7-9FC6-4A8FDC2AB188}">
      <dsp:nvSpPr>
        <dsp:cNvPr id="0" name=""/>
        <dsp:cNvSpPr/>
      </dsp:nvSpPr>
      <dsp:spPr>
        <a:xfrm>
          <a:off x="0" y="2642154"/>
          <a:ext cx="2851082" cy="2325063"/>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45720" rIns="91440" bIns="45720" numCol="1" spcCol="1270" anchor="ctr" anchorCtr="0">
          <a:noAutofit/>
        </a:bodyPr>
        <a:lstStyle/>
        <a:p>
          <a:pPr marL="0" marR="0" lvl="0" indent="0" algn="r" defTabSz="914400" rtl="1" eaLnBrk="1" fontAlgn="auto" latinLnBrk="0" hangingPunct="1">
            <a:lnSpc>
              <a:spcPct val="100000"/>
            </a:lnSpc>
            <a:spcBef>
              <a:spcPct val="0"/>
            </a:spcBef>
            <a:spcAft>
              <a:spcPts val="0"/>
            </a:spcAft>
            <a:buClrTx/>
            <a:buSzTx/>
            <a:buFontTx/>
            <a:buNone/>
            <a:tabLst/>
            <a:defRPr/>
          </a:pPr>
          <a:endParaRPr kumimoji="0" lang="ar-DZ" sz="2400" b="1" i="0" u="none" strike="noStrike" kern="1200" cap="none" normalizeH="0" baseline="0" dirty="0" smtClean="0">
            <a:ln>
              <a:noFill/>
            </a:ln>
            <a:solidFill>
              <a:srgbClr val="FF0000"/>
            </a:solidFill>
            <a:effectLst/>
            <a:latin typeface="Traditional Arabic" pitchFamily="18" charset="-78"/>
            <a:ea typeface="Calibri" pitchFamily="34" charset="0"/>
            <a:cs typeface="Traditional Arabic" pitchFamily="18" charset="-78"/>
          </a:endParaRPr>
        </a:p>
        <a:p>
          <a:pPr marL="0" marR="0" lvl="0" indent="0" algn="ctr" defTabSz="914400" rtl="1" eaLnBrk="1" fontAlgn="auto" latinLnBrk="0" hangingPunct="1">
            <a:lnSpc>
              <a:spcPct val="100000"/>
            </a:lnSpc>
            <a:spcBef>
              <a:spcPct val="0"/>
            </a:spcBef>
            <a:spcAft>
              <a:spcPts val="0"/>
            </a:spcAft>
            <a:buClrTx/>
            <a:buSzTx/>
            <a:buFontTx/>
            <a:buNone/>
            <a:tabLst/>
            <a:defRPr/>
          </a:pPr>
          <a:r>
            <a:rPr lang="ar-SA" sz="2400" b="1" kern="1200" dirty="0" smtClean="0">
              <a:solidFill>
                <a:srgbClr val="002060"/>
              </a:solidFill>
            </a:rPr>
            <a:t>الفصل الثاني: جرائم أخرى واقعة على الملكية العقارية الخاصة</a:t>
          </a:r>
          <a:endParaRPr lang="fr-FR" b="1" kern="1200" dirty="0">
            <a:solidFill>
              <a:srgbClr val="002060"/>
            </a:solidFill>
          </a:endParaRPr>
        </a:p>
      </dsp:txBody>
      <dsp:txXfrm>
        <a:off x="113500" y="2755654"/>
        <a:ext cx="2624082" cy="2098063"/>
      </dsp:txXfrm>
    </dsp:sp>
  </dsp:spTree>
</dsp:drawing>
</file>

<file path=ppt/diagrams/layout1.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e de titre">
    <p:bg>
      <p:bgRef idx="1001">
        <a:schemeClr val="bg1"/>
      </p:bgRef>
    </p:bg>
    <p:spTree>
      <p:nvGrpSpPr>
        <p:cNvPr id="1" name=""/>
        <p:cNvGrpSpPr/>
        <p:nvPr/>
      </p:nvGrpSpPr>
      <p:grpSpPr>
        <a:xfrm>
          <a:off x="0" y="0"/>
          <a:ext cx="0" cy="0"/>
          <a:chOff x="0" y="0"/>
          <a:chExt cx="0" cy="0"/>
        </a:xfrm>
      </p:grpSpPr>
      <p:sp>
        <p:nvSpPr>
          <p:cNvPr id="8" name="Titre 7"/>
          <p:cNvSpPr>
            <a:spLocks noGrp="1"/>
          </p:cNvSpPr>
          <p:nvPr>
            <p:ph type="ctrTitle"/>
          </p:nvPr>
        </p:nvSpPr>
        <p:spPr>
          <a:xfrm>
            <a:off x="2286000" y="3124200"/>
            <a:ext cx="6172200" cy="1894362"/>
          </a:xfrm>
        </p:spPr>
        <p:txBody>
          <a:bodyPr/>
          <a:lstStyle>
            <a:lvl1pPr>
              <a:defRPr b="1"/>
            </a:lvl1pPr>
          </a:lstStyle>
          <a:p>
            <a:r>
              <a:rPr kumimoji="0" lang="fr-FR" smtClean="0"/>
              <a:t>Cliquez pour modifier le style du titre</a:t>
            </a:r>
            <a:endParaRPr kumimoji="0" lang="en-US"/>
          </a:p>
        </p:txBody>
      </p:sp>
      <p:sp>
        <p:nvSpPr>
          <p:cNvPr id="9" name="Sous-titre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fr-FR" smtClean="0"/>
              <a:t>Cliquez pour modifier le style des sous-titres du masque</a:t>
            </a:r>
            <a:endParaRPr kumimoji="0" lang="en-US"/>
          </a:p>
        </p:txBody>
      </p:sp>
      <p:sp>
        <p:nvSpPr>
          <p:cNvPr id="28" name="Espace réservé de la date 27"/>
          <p:cNvSpPr>
            <a:spLocks noGrp="1"/>
          </p:cNvSpPr>
          <p:nvPr>
            <p:ph type="dt" sz="half" idx="10"/>
          </p:nvPr>
        </p:nvSpPr>
        <p:spPr bwMode="auto">
          <a:xfrm rot="5400000">
            <a:off x="7764621" y="1174097"/>
            <a:ext cx="2286000" cy="381000"/>
          </a:xfrm>
        </p:spPr>
        <p:txBody>
          <a:bodyPr/>
          <a:lstStyle/>
          <a:p>
            <a:fld id="{AA309A6D-C09C-4548-B29A-6CF363A7E532}" type="datetimeFigureOut">
              <a:rPr lang="fr-FR" smtClean="0"/>
              <a:pPr/>
              <a:t>02/11/2020</a:t>
            </a:fld>
            <a:endParaRPr lang="fr-BE"/>
          </a:p>
        </p:txBody>
      </p:sp>
      <p:sp>
        <p:nvSpPr>
          <p:cNvPr id="17" name="Espace réservé du pied de page 16"/>
          <p:cNvSpPr>
            <a:spLocks noGrp="1"/>
          </p:cNvSpPr>
          <p:nvPr>
            <p:ph type="ftr" sz="quarter" idx="11"/>
          </p:nvPr>
        </p:nvSpPr>
        <p:spPr bwMode="auto">
          <a:xfrm rot="5400000">
            <a:off x="7077269" y="4181669"/>
            <a:ext cx="3657600" cy="384048"/>
          </a:xfrm>
        </p:spPr>
        <p:txBody>
          <a:bodyPr/>
          <a:lstStyle/>
          <a:p>
            <a:endParaRPr lang="fr-BE"/>
          </a:p>
        </p:txBody>
      </p:sp>
      <p:sp>
        <p:nvSpPr>
          <p:cNvPr id="10" name="Rectangle 9"/>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Rectangle 13"/>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Rectangle 18"/>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Connecteur droit 10"/>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Connecteur droit 17"/>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0" name="Connecteur droit 19"/>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Connecteur droit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Connecteur droit 14"/>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2" name="Connecteur droit 21"/>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7" name="Rectangle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Ellipse 20"/>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Ellipse 22"/>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Ellipse 23"/>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Ellipse 25"/>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Ellipse 24"/>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Espace réservé du numéro de diapositive 28"/>
          <p:cNvSpPr>
            <a:spLocks noGrp="1"/>
          </p:cNvSpPr>
          <p:nvPr>
            <p:ph type="sldNum" sz="quarter" idx="12"/>
          </p:nvPr>
        </p:nvSpPr>
        <p:spPr bwMode="auto">
          <a:xfrm>
            <a:off x="1325544" y="4928702"/>
            <a:ext cx="609600" cy="517524"/>
          </a:xfrm>
        </p:spPr>
        <p:txBody>
          <a:bodyPr/>
          <a:lstStyle/>
          <a:p>
            <a:fld id="{CF4668DC-857F-487D-BFFA-8C0CA5037977}" type="slidenum">
              <a:rPr lang="fr-BE" smtClean="0"/>
              <a:pPr/>
              <a:t>‹N°›</a:t>
            </a:fld>
            <a:endParaRPr lang="fr-BE"/>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kumimoji="0" lang="fr-FR" smtClean="0"/>
              <a:t>Cliquez pour modifier le style du titre</a:t>
            </a:r>
            <a:endParaRPr kumimoji="0" lang="en-US"/>
          </a:p>
        </p:txBody>
      </p:sp>
      <p:sp>
        <p:nvSpPr>
          <p:cNvPr id="3" name="Espace réservé du texte vertical 2"/>
          <p:cNvSpPr>
            <a:spLocks noGrp="1"/>
          </p:cNvSpPr>
          <p:nvPr>
            <p:ph type="body" orient="vert" idx="1"/>
          </p:nvPr>
        </p:nvSpPr>
        <p:spPr/>
        <p:txBody>
          <a:bodyPr vert="eaVert"/>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4" name="Espace réservé de la date 3"/>
          <p:cNvSpPr>
            <a:spLocks noGrp="1"/>
          </p:cNvSpPr>
          <p:nvPr>
            <p:ph type="dt" sz="half" idx="10"/>
          </p:nvPr>
        </p:nvSpPr>
        <p:spPr/>
        <p:txBody>
          <a:bodyPr/>
          <a:lstStyle/>
          <a:p>
            <a:fld id="{AA309A6D-C09C-4548-B29A-6CF363A7E532}" type="datetimeFigureOut">
              <a:rPr lang="fr-FR" smtClean="0"/>
              <a:pPr/>
              <a:t>02/11/2020</a:t>
            </a:fld>
            <a:endParaRPr lang="fr-BE"/>
          </a:p>
        </p:txBody>
      </p:sp>
      <p:sp>
        <p:nvSpPr>
          <p:cNvPr id="5" name="Espace réservé du pied de page 4"/>
          <p:cNvSpPr>
            <a:spLocks noGrp="1"/>
          </p:cNvSpPr>
          <p:nvPr>
            <p:ph type="ftr" sz="quarter" idx="11"/>
          </p:nvPr>
        </p:nvSpPr>
        <p:spPr/>
        <p:txBody>
          <a:bodyPr/>
          <a:lstStyle/>
          <a:p>
            <a:endParaRPr lang="fr-BE"/>
          </a:p>
        </p:txBody>
      </p:sp>
      <p:sp>
        <p:nvSpPr>
          <p:cNvPr id="6" name="Espace réservé du numéro de diapositive 5"/>
          <p:cNvSpPr>
            <a:spLocks noGrp="1"/>
          </p:cNvSpPr>
          <p:nvPr>
            <p:ph type="sldNum" sz="quarter" idx="12"/>
          </p:nvPr>
        </p:nvSpPr>
        <p:spPr/>
        <p:txBody>
          <a:bodyPr/>
          <a:lstStyle/>
          <a:p>
            <a:fld id="{CF4668DC-857F-487D-BFFA-8C0CA5037977}" type="slidenum">
              <a:rPr lang="fr-BE" smtClean="0"/>
              <a:pPr/>
              <a:t>‹N°›</a:t>
            </a:fld>
            <a:endParaRPr lang="fr-BE"/>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9"/>
            <a:ext cx="1676400" cy="5851525"/>
          </a:xfrm>
        </p:spPr>
        <p:txBody>
          <a:bodyPr vert="eaVert"/>
          <a:lstStyle/>
          <a:p>
            <a:r>
              <a:rPr kumimoji="0" lang="fr-FR" smtClean="0"/>
              <a:t>Cliquez pour modifier le style du titre</a:t>
            </a:r>
            <a:endParaRPr kumimoji="0" lang="en-US"/>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4" name="Espace réservé de la date 3"/>
          <p:cNvSpPr>
            <a:spLocks noGrp="1"/>
          </p:cNvSpPr>
          <p:nvPr>
            <p:ph type="dt" sz="half" idx="10"/>
          </p:nvPr>
        </p:nvSpPr>
        <p:spPr/>
        <p:txBody>
          <a:bodyPr/>
          <a:lstStyle/>
          <a:p>
            <a:fld id="{AA309A6D-C09C-4548-B29A-6CF363A7E532}" type="datetimeFigureOut">
              <a:rPr lang="fr-FR" smtClean="0"/>
              <a:pPr/>
              <a:t>02/11/2020</a:t>
            </a:fld>
            <a:endParaRPr lang="fr-BE"/>
          </a:p>
        </p:txBody>
      </p:sp>
      <p:sp>
        <p:nvSpPr>
          <p:cNvPr id="5" name="Espace réservé du pied de page 4"/>
          <p:cNvSpPr>
            <a:spLocks noGrp="1"/>
          </p:cNvSpPr>
          <p:nvPr>
            <p:ph type="ftr" sz="quarter" idx="11"/>
          </p:nvPr>
        </p:nvSpPr>
        <p:spPr/>
        <p:txBody>
          <a:bodyPr/>
          <a:lstStyle/>
          <a:p>
            <a:endParaRPr lang="fr-BE"/>
          </a:p>
        </p:txBody>
      </p:sp>
      <p:sp>
        <p:nvSpPr>
          <p:cNvPr id="6" name="Espace réservé du numéro de diapositive 5"/>
          <p:cNvSpPr>
            <a:spLocks noGrp="1"/>
          </p:cNvSpPr>
          <p:nvPr>
            <p:ph type="sldNum" sz="quarter" idx="12"/>
          </p:nvPr>
        </p:nvSpPr>
        <p:spPr/>
        <p:txBody>
          <a:bodyPr/>
          <a:lstStyle/>
          <a:p>
            <a:fld id="{CF4668DC-857F-487D-BFFA-8C0CA5037977}" type="slidenum">
              <a:rPr lang="fr-BE" smtClean="0"/>
              <a:pPr/>
              <a:t>‹N°›</a:t>
            </a:fld>
            <a:endParaRPr lang="fr-B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kumimoji="0" lang="fr-FR" smtClean="0"/>
              <a:t>Cliquez pour modifier le style du titre</a:t>
            </a:r>
            <a:endParaRPr kumimoji="0" lang="en-US"/>
          </a:p>
        </p:txBody>
      </p:sp>
      <p:sp>
        <p:nvSpPr>
          <p:cNvPr id="8" name="Espace réservé du contenu 7"/>
          <p:cNvSpPr>
            <a:spLocks noGrp="1"/>
          </p:cNvSpPr>
          <p:nvPr>
            <p:ph sz="quarter" idx="1"/>
          </p:nvPr>
        </p:nvSpPr>
        <p:spPr>
          <a:xfrm>
            <a:off x="457200" y="1600200"/>
            <a:ext cx="7467600" cy="4873752"/>
          </a:xfrm>
        </p:spPr>
        <p:txBody>
          <a:bodyPr/>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7" name="Espace réservé de la date 6"/>
          <p:cNvSpPr>
            <a:spLocks noGrp="1"/>
          </p:cNvSpPr>
          <p:nvPr>
            <p:ph type="dt" sz="half" idx="14"/>
          </p:nvPr>
        </p:nvSpPr>
        <p:spPr/>
        <p:txBody>
          <a:bodyPr rtlCol="0"/>
          <a:lstStyle/>
          <a:p>
            <a:fld id="{AA309A6D-C09C-4548-B29A-6CF363A7E532}" type="datetimeFigureOut">
              <a:rPr lang="fr-FR" smtClean="0"/>
              <a:pPr/>
              <a:t>02/11/2020</a:t>
            </a:fld>
            <a:endParaRPr lang="fr-BE"/>
          </a:p>
        </p:txBody>
      </p:sp>
      <p:sp>
        <p:nvSpPr>
          <p:cNvPr id="9" name="Espace réservé du numéro de diapositive 8"/>
          <p:cNvSpPr>
            <a:spLocks noGrp="1"/>
          </p:cNvSpPr>
          <p:nvPr>
            <p:ph type="sldNum" sz="quarter" idx="15"/>
          </p:nvPr>
        </p:nvSpPr>
        <p:spPr/>
        <p:txBody>
          <a:bodyPr rtlCol="0"/>
          <a:lstStyle/>
          <a:p>
            <a:fld id="{CF4668DC-857F-487D-BFFA-8C0CA5037977}" type="slidenum">
              <a:rPr lang="fr-BE" smtClean="0"/>
              <a:pPr/>
              <a:t>‹N°›</a:t>
            </a:fld>
            <a:endParaRPr lang="fr-BE"/>
          </a:p>
        </p:txBody>
      </p:sp>
      <p:sp>
        <p:nvSpPr>
          <p:cNvPr id="10" name="Espace réservé du pied de page 9"/>
          <p:cNvSpPr>
            <a:spLocks noGrp="1"/>
          </p:cNvSpPr>
          <p:nvPr>
            <p:ph type="ftr" sz="quarter" idx="16"/>
          </p:nvPr>
        </p:nvSpPr>
        <p:spPr/>
        <p:txBody>
          <a:bodyPr rtlCol="0"/>
          <a:lstStyle/>
          <a:p>
            <a:endParaRPr lang="fr-B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Titre de section">
    <p:bg>
      <p:bgRef idx="1001">
        <a:schemeClr val="bg2"/>
      </p:bgRef>
    </p:bg>
    <p:spTree>
      <p:nvGrpSpPr>
        <p:cNvPr id="1" name=""/>
        <p:cNvGrpSpPr/>
        <p:nvPr/>
      </p:nvGrpSpPr>
      <p:grpSpPr>
        <a:xfrm>
          <a:off x="0" y="0"/>
          <a:ext cx="0" cy="0"/>
          <a:chOff x="0" y="0"/>
          <a:chExt cx="0" cy="0"/>
        </a:xfrm>
      </p:grpSpPr>
      <p:sp>
        <p:nvSpPr>
          <p:cNvPr id="2" name="Titre 1"/>
          <p:cNvSpPr>
            <a:spLocks noGrp="1"/>
          </p:cNvSpPr>
          <p:nvPr>
            <p:ph type="title"/>
          </p:nvPr>
        </p:nvSpPr>
        <p:spPr>
          <a:xfrm>
            <a:off x="2286000" y="2895600"/>
            <a:ext cx="6172200" cy="2053590"/>
          </a:xfrm>
        </p:spPr>
        <p:txBody>
          <a:bodyPr/>
          <a:lstStyle>
            <a:lvl1pPr algn="l">
              <a:buNone/>
              <a:defRPr sz="3000" b="1" cap="small" baseline="0"/>
            </a:lvl1pPr>
          </a:lstStyle>
          <a:p>
            <a:r>
              <a:rPr kumimoji="0" lang="fr-FR" smtClean="0"/>
              <a:t>Cliquez pour modifier le style du titre</a:t>
            </a:r>
            <a:endParaRPr kumimoji="0" lang="en-US"/>
          </a:p>
        </p:txBody>
      </p:sp>
      <p:sp>
        <p:nvSpPr>
          <p:cNvPr id="3" name="Espace réservé du texte 2"/>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fr-FR" smtClean="0"/>
              <a:t>Cliquez pour modifier les styles du texte du masque</a:t>
            </a:r>
          </a:p>
        </p:txBody>
      </p:sp>
      <p:sp>
        <p:nvSpPr>
          <p:cNvPr id="4" name="Espace réservé de la date 3"/>
          <p:cNvSpPr>
            <a:spLocks noGrp="1"/>
          </p:cNvSpPr>
          <p:nvPr>
            <p:ph type="dt" sz="half" idx="10"/>
          </p:nvPr>
        </p:nvSpPr>
        <p:spPr bwMode="auto">
          <a:xfrm rot="5400000">
            <a:off x="7763256" y="1170432"/>
            <a:ext cx="2286000" cy="381000"/>
          </a:xfrm>
        </p:spPr>
        <p:txBody>
          <a:bodyPr/>
          <a:lstStyle/>
          <a:p>
            <a:fld id="{AA309A6D-C09C-4548-B29A-6CF363A7E532}" type="datetimeFigureOut">
              <a:rPr lang="fr-FR" smtClean="0"/>
              <a:pPr/>
              <a:t>02/11/2020</a:t>
            </a:fld>
            <a:endParaRPr lang="fr-BE"/>
          </a:p>
        </p:txBody>
      </p:sp>
      <p:sp>
        <p:nvSpPr>
          <p:cNvPr id="5" name="Espace réservé du pied de page 4"/>
          <p:cNvSpPr>
            <a:spLocks noGrp="1"/>
          </p:cNvSpPr>
          <p:nvPr>
            <p:ph type="ftr" sz="quarter" idx="11"/>
          </p:nvPr>
        </p:nvSpPr>
        <p:spPr bwMode="auto">
          <a:xfrm rot="5400000">
            <a:off x="7077456" y="4178808"/>
            <a:ext cx="3657600" cy="384048"/>
          </a:xfrm>
        </p:spPr>
        <p:txBody>
          <a:bodyPr/>
          <a:lstStyle/>
          <a:p>
            <a:endParaRPr lang="fr-BE"/>
          </a:p>
        </p:txBody>
      </p:sp>
      <p:sp>
        <p:nvSpPr>
          <p:cNvPr id="9" name="Rectangle 8"/>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Connecteur droit 12"/>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Connecteur droit 13"/>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Connecteur droit 14"/>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Connecteur droit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7" name="Connecteur droit 16"/>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Rectangle 1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Ellipse 18"/>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Ellipse 19"/>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Ellipse 20"/>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Ellipse 21"/>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Ellipse 22"/>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Connecteur droit 25"/>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Espace réservé du numéro de diapositive 5"/>
          <p:cNvSpPr>
            <a:spLocks noGrp="1"/>
          </p:cNvSpPr>
          <p:nvPr>
            <p:ph type="sldNum" sz="quarter" idx="12"/>
          </p:nvPr>
        </p:nvSpPr>
        <p:spPr bwMode="auto">
          <a:xfrm>
            <a:off x="1340616" y="4928702"/>
            <a:ext cx="609600" cy="517524"/>
          </a:xfrm>
        </p:spPr>
        <p:txBody>
          <a:bodyPr/>
          <a:lstStyle/>
          <a:p>
            <a:fld id="{CF4668DC-857F-487D-BFFA-8C0CA5037977}" type="slidenum">
              <a:rPr lang="fr-BE" smtClean="0"/>
              <a:pPr/>
              <a:t>‹N°›</a:t>
            </a:fld>
            <a:endParaRPr lang="fr-BE"/>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kumimoji="0" lang="fr-FR" smtClean="0"/>
              <a:t>Cliquez pour modifier le style du titre</a:t>
            </a:r>
            <a:endParaRPr kumimoji="0" lang="en-US"/>
          </a:p>
        </p:txBody>
      </p:sp>
      <p:sp>
        <p:nvSpPr>
          <p:cNvPr id="5" name="Espace réservé de la date 4"/>
          <p:cNvSpPr>
            <a:spLocks noGrp="1"/>
          </p:cNvSpPr>
          <p:nvPr>
            <p:ph type="dt" sz="half" idx="10"/>
          </p:nvPr>
        </p:nvSpPr>
        <p:spPr/>
        <p:txBody>
          <a:bodyPr/>
          <a:lstStyle/>
          <a:p>
            <a:fld id="{AA309A6D-C09C-4548-B29A-6CF363A7E532}" type="datetimeFigureOut">
              <a:rPr lang="fr-FR" smtClean="0"/>
              <a:pPr/>
              <a:t>02/11/2020</a:t>
            </a:fld>
            <a:endParaRPr lang="fr-BE"/>
          </a:p>
        </p:txBody>
      </p:sp>
      <p:sp>
        <p:nvSpPr>
          <p:cNvPr id="6" name="Espace réservé du pied de page 5"/>
          <p:cNvSpPr>
            <a:spLocks noGrp="1"/>
          </p:cNvSpPr>
          <p:nvPr>
            <p:ph type="ftr" sz="quarter" idx="11"/>
          </p:nvPr>
        </p:nvSpPr>
        <p:spPr/>
        <p:txBody>
          <a:bodyPr/>
          <a:lstStyle/>
          <a:p>
            <a:endParaRPr lang="fr-BE"/>
          </a:p>
        </p:txBody>
      </p:sp>
      <p:sp>
        <p:nvSpPr>
          <p:cNvPr id="7" name="Espace réservé du numéro de diapositive 6"/>
          <p:cNvSpPr>
            <a:spLocks noGrp="1"/>
          </p:cNvSpPr>
          <p:nvPr>
            <p:ph type="sldNum" sz="quarter" idx="12"/>
          </p:nvPr>
        </p:nvSpPr>
        <p:spPr/>
        <p:txBody>
          <a:bodyPr/>
          <a:lstStyle/>
          <a:p>
            <a:fld id="{CF4668DC-857F-487D-BFFA-8C0CA5037977}" type="slidenum">
              <a:rPr lang="fr-BE" smtClean="0"/>
              <a:pPr/>
              <a:t>‹N°›</a:t>
            </a:fld>
            <a:endParaRPr lang="fr-BE"/>
          </a:p>
        </p:txBody>
      </p:sp>
      <p:sp>
        <p:nvSpPr>
          <p:cNvPr id="9" name="Espace réservé du contenu 8"/>
          <p:cNvSpPr>
            <a:spLocks noGrp="1"/>
          </p:cNvSpPr>
          <p:nvPr>
            <p:ph sz="quarter" idx="1"/>
          </p:nvPr>
        </p:nvSpPr>
        <p:spPr>
          <a:xfrm>
            <a:off x="457200" y="1600200"/>
            <a:ext cx="3657600" cy="4572000"/>
          </a:xfrm>
        </p:spPr>
        <p:txBody>
          <a:bodyPr/>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11" name="Espace réservé du contenu 10"/>
          <p:cNvSpPr>
            <a:spLocks noGrp="1"/>
          </p:cNvSpPr>
          <p:nvPr>
            <p:ph sz="quarter" idx="2"/>
          </p:nvPr>
        </p:nvSpPr>
        <p:spPr>
          <a:xfrm>
            <a:off x="4270248" y="1600200"/>
            <a:ext cx="3657600" cy="4572000"/>
          </a:xfrm>
        </p:spPr>
        <p:txBody>
          <a:bodyPr/>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7543800" cy="1143000"/>
          </a:xfrm>
        </p:spPr>
        <p:txBody>
          <a:bodyPr anchor="b"/>
          <a:lstStyle>
            <a:lvl1pPr>
              <a:defRPr/>
            </a:lvl1pPr>
          </a:lstStyle>
          <a:p>
            <a:r>
              <a:rPr kumimoji="0" lang="fr-FR" smtClean="0"/>
              <a:t>Cliquez pour modifier le style du titre</a:t>
            </a:r>
            <a:endParaRPr kumimoji="0" lang="en-US"/>
          </a:p>
        </p:txBody>
      </p:sp>
      <p:sp>
        <p:nvSpPr>
          <p:cNvPr id="7" name="Espace réservé de la date 6"/>
          <p:cNvSpPr>
            <a:spLocks noGrp="1"/>
          </p:cNvSpPr>
          <p:nvPr>
            <p:ph type="dt" sz="half" idx="10"/>
          </p:nvPr>
        </p:nvSpPr>
        <p:spPr/>
        <p:txBody>
          <a:bodyPr/>
          <a:lstStyle/>
          <a:p>
            <a:fld id="{AA309A6D-C09C-4548-B29A-6CF363A7E532}" type="datetimeFigureOut">
              <a:rPr lang="fr-FR" smtClean="0"/>
              <a:pPr/>
              <a:t>02/11/2020</a:t>
            </a:fld>
            <a:endParaRPr lang="fr-BE"/>
          </a:p>
        </p:txBody>
      </p:sp>
      <p:sp>
        <p:nvSpPr>
          <p:cNvPr id="8" name="Espace réservé du pied de page 7"/>
          <p:cNvSpPr>
            <a:spLocks noGrp="1"/>
          </p:cNvSpPr>
          <p:nvPr>
            <p:ph type="ftr" sz="quarter" idx="11"/>
          </p:nvPr>
        </p:nvSpPr>
        <p:spPr/>
        <p:txBody>
          <a:bodyPr/>
          <a:lstStyle/>
          <a:p>
            <a:endParaRPr lang="fr-BE"/>
          </a:p>
        </p:txBody>
      </p:sp>
      <p:sp>
        <p:nvSpPr>
          <p:cNvPr id="9" name="Espace réservé du numéro de diapositive 8"/>
          <p:cNvSpPr>
            <a:spLocks noGrp="1"/>
          </p:cNvSpPr>
          <p:nvPr>
            <p:ph type="sldNum" sz="quarter" idx="12"/>
          </p:nvPr>
        </p:nvSpPr>
        <p:spPr/>
        <p:txBody>
          <a:bodyPr/>
          <a:lstStyle/>
          <a:p>
            <a:fld id="{CF4668DC-857F-487D-BFFA-8C0CA5037977}" type="slidenum">
              <a:rPr lang="fr-BE" smtClean="0"/>
              <a:pPr/>
              <a:t>‹N°›</a:t>
            </a:fld>
            <a:endParaRPr lang="fr-BE"/>
          </a:p>
        </p:txBody>
      </p:sp>
      <p:sp>
        <p:nvSpPr>
          <p:cNvPr id="11" name="Espace réservé du contenu 10"/>
          <p:cNvSpPr>
            <a:spLocks noGrp="1"/>
          </p:cNvSpPr>
          <p:nvPr>
            <p:ph sz="quarter" idx="2"/>
          </p:nvPr>
        </p:nvSpPr>
        <p:spPr>
          <a:xfrm>
            <a:off x="457200" y="2362200"/>
            <a:ext cx="3657600" cy="3886200"/>
          </a:xfrm>
        </p:spPr>
        <p:txBody>
          <a:bodyPr/>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13" name="Espace réservé du contenu 12"/>
          <p:cNvSpPr>
            <a:spLocks noGrp="1"/>
          </p:cNvSpPr>
          <p:nvPr>
            <p:ph sz="quarter" idx="4"/>
          </p:nvPr>
        </p:nvSpPr>
        <p:spPr>
          <a:xfrm>
            <a:off x="4371975" y="2362200"/>
            <a:ext cx="3657600" cy="3886200"/>
          </a:xfrm>
        </p:spPr>
        <p:txBody>
          <a:bodyPr/>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12" name="Espace réservé du texte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fr-FR" smtClean="0"/>
              <a:t>Cliquez pour modifier les styles du texte du masque</a:t>
            </a:r>
          </a:p>
        </p:txBody>
      </p:sp>
      <p:sp>
        <p:nvSpPr>
          <p:cNvPr id="14" name="Espace réservé du texte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fr-FR" smtClean="0"/>
              <a:t>Cliquez pour modifier les styles du texte du masque</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kumimoji="0" lang="fr-FR" smtClean="0"/>
              <a:t>Cliquez pour modifier le style du titre</a:t>
            </a:r>
            <a:endParaRPr kumimoji="0" lang="en-US"/>
          </a:p>
        </p:txBody>
      </p:sp>
      <p:sp>
        <p:nvSpPr>
          <p:cNvPr id="6" name="Espace réservé de la date 5"/>
          <p:cNvSpPr>
            <a:spLocks noGrp="1"/>
          </p:cNvSpPr>
          <p:nvPr>
            <p:ph type="dt" sz="half" idx="10"/>
          </p:nvPr>
        </p:nvSpPr>
        <p:spPr/>
        <p:txBody>
          <a:bodyPr rtlCol="0"/>
          <a:lstStyle/>
          <a:p>
            <a:fld id="{AA309A6D-C09C-4548-B29A-6CF363A7E532}" type="datetimeFigureOut">
              <a:rPr lang="fr-FR" smtClean="0"/>
              <a:pPr/>
              <a:t>02/11/2020</a:t>
            </a:fld>
            <a:endParaRPr lang="fr-BE"/>
          </a:p>
        </p:txBody>
      </p:sp>
      <p:sp>
        <p:nvSpPr>
          <p:cNvPr id="7" name="Espace réservé du numéro de diapositive 6"/>
          <p:cNvSpPr>
            <a:spLocks noGrp="1"/>
          </p:cNvSpPr>
          <p:nvPr>
            <p:ph type="sldNum" sz="quarter" idx="11"/>
          </p:nvPr>
        </p:nvSpPr>
        <p:spPr/>
        <p:txBody>
          <a:bodyPr rtlCol="0"/>
          <a:lstStyle/>
          <a:p>
            <a:fld id="{CF4668DC-857F-487D-BFFA-8C0CA5037977}" type="slidenum">
              <a:rPr lang="fr-BE" smtClean="0"/>
              <a:pPr/>
              <a:t>‹N°›</a:t>
            </a:fld>
            <a:endParaRPr lang="fr-BE"/>
          </a:p>
        </p:txBody>
      </p:sp>
      <p:sp>
        <p:nvSpPr>
          <p:cNvPr id="8" name="Espace réservé du pied de page 7"/>
          <p:cNvSpPr>
            <a:spLocks noGrp="1"/>
          </p:cNvSpPr>
          <p:nvPr>
            <p:ph type="ftr" sz="quarter" idx="12"/>
          </p:nvPr>
        </p:nvSpPr>
        <p:spPr/>
        <p:txBody>
          <a:bodyPr rtlCol="0"/>
          <a:lstStyle/>
          <a:p>
            <a:endParaRPr lang="fr-BE"/>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AA309A6D-C09C-4548-B29A-6CF363A7E532}" type="datetimeFigureOut">
              <a:rPr lang="fr-FR" smtClean="0"/>
              <a:pPr/>
              <a:t>02/11/2020</a:t>
            </a:fld>
            <a:endParaRPr lang="fr-BE"/>
          </a:p>
        </p:txBody>
      </p:sp>
      <p:sp>
        <p:nvSpPr>
          <p:cNvPr id="3" name="Espace réservé du pied de page 2"/>
          <p:cNvSpPr>
            <a:spLocks noGrp="1"/>
          </p:cNvSpPr>
          <p:nvPr>
            <p:ph type="ftr" sz="quarter" idx="11"/>
          </p:nvPr>
        </p:nvSpPr>
        <p:spPr/>
        <p:txBody>
          <a:bodyPr/>
          <a:lstStyle/>
          <a:p>
            <a:endParaRPr lang="fr-BE"/>
          </a:p>
        </p:txBody>
      </p:sp>
      <p:sp>
        <p:nvSpPr>
          <p:cNvPr id="4" name="Espace réservé du numéro de diapositive 3"/>
          <p:cNvSpPr>
            <a:spLocks noGrp="1"/>
          </p:cNvSpPr>
          <p:nvPr>
            <p:ph type="sldNum" sz="quarter" idx="12"/>
          </p:nvPr>
        </p:nvSpPr>
        <p:spPr/>
        <p:txBody>
          <a:bodyPr/>
          <a:lstStyle/>
          <a:p>
            <a:fld id="{CF4668DC-857F-487D-BFFA-8C0CA5037977}" type="slidenum">
              <a:rPr lang="fr-BE" smtClean="0"/>
              <a:pPr/>
              <a:t>‹N°›</a:t>
            </a:fld>
            <a:endParaRPr lang="fr-BE"/>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u avec légende">
    <p:bg>
      <p:bgRef idx="1001">
        <a:schemeClr val="bg1"/>
      </p:bgRef>
    </p:bg>
    <p:spTree>
      <p:nvGrpSpPr>
        <p:cNvPr id="1" name=""/>
        <p:cNvGrpSpPr/>
        <p:nvPr/>
      </p:nvGrpSpPr>
      <p:grpSpPr>
        <a:xfrm>
          <a:off x="0" y="0"/>
          <a:ext cx="0" cy="0"/>
          <a:chOff x="0" y="0"/>
          <a:chExt cx="0" cy="0"/>
        </a:xfrm>
      </p:grpSpPr>
      <p:sp>
        <p:nvSpPr>
          <p:cNvPr id="10" name="Connecteur droit 9"/>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Titre 1"/>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fr-FR" smtClean="0"/>
              <a:t>Cliquez pour modifier le style du titre</a:t>
            </a:r>
            <a:endParaRPr kumimoji="0" lang="en-US"/>
          </a:p>
        </p:txBody>
      </p:sp>
      <p:sp>
        <p:nvSpPr>
          <p:cNvPr id="3" name="Espace réservé du texte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fr-FR" smtClean="0"/>
              <a:t>Cliquez pour modifier les styles du texte du masque</a:t>
            </a:r>
          </a:p>
        </p:txBody>
      </p:sp>
      <p:sp>
        <p:nvSpPr>
          <p:cNvPr id="8" name="Connecteur droit 7"/>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Connecteur droit 8"/>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Connecteur droit 10"/>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Rectangle 11"/>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Connecteur droit 12"/>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Ellipse 13"/>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Espace réservé du contenu 17"/>
          <p:cNvSpPr>
            <a:spLocks noGrp="1"/>
          </p:cNvSpPr>
          <p:nvPr>
            <p:ph sz="quarter" idx="1"/>
          </p:nvPr>
        </p:nvSpPr>
        <p:spPr>
          <a:xfrm>
            <a:off x="304800" y="274320"/>
            <a:ext cx="5638800" cy="6327648"/>
          </a:xfrm>
        </p:spPr>
        <p:txBody>
          <a:bodyPr/>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21" name="Espace réservé de la date 20"/>
          <p:cNvSpPr>
            <a:spLocks noGrp="1"/>
          </p:cNvSpPr>
          <p:nvPr>
            <p:ph type="dt" sz="half" idx="14"/>
          </p:nvPr>
        </p:nvSpPr>
        <p:spPr/>
        <p:txBody>
          <a:bodyPr rtlCol="0"/>
          <a:lstStyle/>
          <a:p>
            <a:fld id="{AA309A6D-C09C-4548-B29A-6CF363A7E532}" type="datetimeFigureOut">
              <a:rPr lang="fr-FR" smtClean="0"/>
              <a:pPr/>
              <a:t>02/11/2020</a:t>
            </a:fld>
            <a:endParaRPr lang="fr-BE"/>
          </a:p>
        </p:txBody>
      </p:sp>
      <p:sp>
        <p:nvSpPr>
          <p:cNvPr id="22" name="Espace réservé du numéro de diapositive 21"/>
          <p:cNvSpPr>
            <a:spLocks noGrp="1"/>
          </p:cNvSpPr>
          <p:nvPr>
            <p:ph type="sldNum" sz="quarter" idx="15"/>
          </p:nvPr>
        </p:nvSpPr>
        <p:spPr/>
        <p:txBody>
          <a:bodyPr rtlCol="0"/>
          <a:lstStyle/>
          <a:p>
            <a:fld id="{CF4668DC-857F-487D-BFFA-8C0CA5037977}" type="slidenum">
              <a:rPr lang="fr-BE" smtClean="0"/>
              <a:pPr/>
              <a:t>‹N°›</a:t>
            </a:fld>
            <a:endParaRPr lang="fr-BE"/>
          </a:p>
        </p:txBody>
      </p:sp>
      <p:sp>
        <p:nvSpPr>
          <p:cNvPr id="23" name="Espace réservé du pied de page 22"/>
          <p:cNvSpPr>
            <a:spLocks noGrp="1"/>
          </p:cNvSpPr>
          <p:nvPr>
            <p:ph type="ftr" sz="quarter" idx="16"/>
          </p:nvPr>
        </p:nvSpPr>
        <p:spPr/>
        <p:txBody>
          <a:bodyPr rtlCol="0"/>
          <a:lstStyle/>
          <a:p>
            <a:endParaRPr lang="fr-BE"/>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 avec légende">
    <p:spTree>
      <p:nvGrpSpPr>
        <p:cNvPr id="1" name=""/>
        <p:cNvGrpSpPr/>
        <p:nvPr/>
      </p:nvGrpSpPr>
      <p:grpSpPr>
        <a:xfrm>
          <a:off x="0" y="0"/>
          <a:ext cx="0" cy="0"/>
          <a:chOff x="0" y="0"/>
          <a:chExt cx="0" cy="0"/>
        </a:xfrm>
      </p:grpSpPr>
      <p:sp>
        <p:nvSpPr>
          <p:cNvPr id="9" name="Connecteur droit 8"/>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Ellipse 12"/>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Titre 1"/>
          <p:cNvSpPr>
            <a:spLocks noGrp="1"/>
          </p:cNvSpPr>
          <p:nvPr>
            <p:ph type="title"/>
          </p:nvPr>
        </p:nvSpPr>
        <p:spPr>
          <a:xfrm rot="5400000">
            <a:off x="3350133" y="3200400"/>
            <a:ext cx="6309360" cy="457200"/>
          </a:xfrm>
        </p:spPr>
        <p:txBody>
          <a:bodyPr anchor="b"/>
          <a:lstStyle>
            <a:lvl1pPr algn="l">
              <a:buNone/>
              <a:defRPr sz="2000" b="1"/>
            </a:lvl1pPr>
          </a:lstStyle>
          <a:p>
            <a:r>
              <a:rPr kumimoji="0" lang="fr-FR" smtClean="0"/>
              <a:t>Cliquez pour modifier le style du titre</a:t>
            </a:r>
            <a:endParaRPr kumimoji="0" lang="en-US"/>
          </a:p>
        </p:txBody>
      </p:sp>
      <p:sp>
        <p:nvSpPr>
          <p:cNvPr id="3" name="Espace réservé pour une image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fr-FR" smtClean="0"/>
              <a:t>Cliquez sur l'icône pour ajouter une image</a:t>
            </a:r>
            <a:endParaRPr kumimoji="0" lang="en-US" dirty="0"/>
          </a:p>
        </p:txBody>
      </p:sp>
      <p:sp>
        <p:nvSpPr>
          <p:cNvPr id="4" name="Espace réservé du texte 3"/>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fr-FR" smtClean="0"/>
              <a:t>Cliquez pour modifier les styles du texte du masque</a:t>
            </a:r>
          </a:p>
        </p:txBody>
      </p:sp>
      <p:sp>
        <p:nvSpPr>
          <p:cNvPr id="10" name="Connecteur droit 9"/>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Rectangle 10"/>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Connecteur droit 11"/>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Connecteur droit 18"/>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Connecteur droit 19"/>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Espace réservé de la date 16"/>
          <p:cNvSpPr>
            <a:spLocks noGrp="1"/>
          </p:cNvSpPr>
          <p:nvPr>
            <p:ph type="dt" sz="half" idx="10"/>
          </p:nvPr>
        </p:nvSpPr>
        <p:spPr/>
        <p:txBody>
          <a:bodyPr rtlCol="0"/>
          <a:lstStyle/>
          <a:p>
            <a:fld id="{AA309A6D-C09C-4548-B29A-6CF363A7E532}" type="datetimeFigureOut">
              <a:rPr lang="fr-FR" smtClean="0"/>
              <a:pPr/>
              <a:t>02/11/2020</a:t>
            </a:fld>
            <a:endParaRPr lang="fr-BE"/>
          </a:p>
        </p:txBody>
      </p:sp>
      <p:sp>
        <p:nvSpPr>
          <p:cNvPr id="18" name="Espace réservé du numéro de diapositive 17"/>
          <p:cNvSpPr>
            <a:spLocks noGrp="1"/>
          </p:cNvSpPr>
          <p:nvPr>
            <p:ph type="sldNum" sz="quarter" idx="11"/>
          </p:nvPr>
        </p:nvSpPr>
        <p:spPr/>
        <p:txBody>
          <a:bodyPr rtlCol="0"/>
          <a:lstStyle/>
          <a:p>
            <a:fld id="{CF4668DC-857F-487D-BFFA-8C0CA5037977}" type="slidenum">
              <a:rPr lang="fr-BE" smtClean="0"/>
              <a:pPr/>
              <a:t>‹N°›</a:t>
            </a:fld>
            <a:endParaRPr lang="fr-BE"/>
          </a:p>
        </p:txBody>
      </p:sp>
      <p:sp>
        <p:nvSpPr>
          <p:cNvPr id="21" name="Espace réservé du pied de page 20"/>
          <p:cNvSpPr>
            <a:spLocks noGrp="1"/>
          </p:cNvSpPr>
          <p:nvPr>
            <p:ph type="ftr" sz="quarter" idx="12"/>
          </p:nvPr>
        </p:nvSpPr>
        <p:spPr/>
        <p:txBody>
          <a:bodyPr rtlCol="0"/>
          <a:lstStyle/>
          <a:p>
            <a:endParaRPr lang="fr-BE"/>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Connecteur droit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Espace réservé du titre 21"/>
          <p:cNvSpPr>
            <a:spLocks noGrp="1"/>
          </p:cNvSpPr>
          <p:nvPr>
            <p:ph type="title"/>
          </p:nvPr>
        </p:nvSpPr>
        <p:spPr>
          <a:xfrm>
            <a:off x="457200" y="274638"/>
            <a:ext cx="7467600" cy="1143000"/>
          </a:xfrm>
          <a:prstGeom prst="rect">
            <a:avLst/>
          </a:prstGeom>
        </p:spPr>
        <p:txBody>
          <a:bodyPr vert="horz" anchor="b">
            <a:normAutofit/>
          </a:bodyPr>
          <a:lstStyle/>
          <a:p>
            <a:r>
              <a:rPr kumimoji="0" lang="fr-FR" smtClean="0"/>
              <a:t>Cliquez pour modifier le style du titre</a:t>
            </a:r>
            <a:endParaRPr kumimoji="0" lang="en-US"/>
          </a:p>
        </p:txBody>
      </p:sp>
      <p:sp>
        <p:nvSpPr>
          <p:cNvPr id="13" name="Espace réservé du texte 12"/>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fr-FR" smtClean="0"/>
              <a:t>Cliquez pour modifier les styles du texte du masque</a:t>
            </a:r>
          </a:p>
          <a:p>
            <a:pPr lvl="1" eaLnBrk="1" latinLnBrk="0" hangingPunct="1"/>
            <a:r>
              <a:rPr kumimoji="0" lang="fr-FR" smtClean="0"/>
              <a:t>Deuxième niveau</a:t>
            </a:r>
          </a:p>
          <a:p>
            <a:pPr lvl="2" eaLnBrk="1" latinLnBrk="0" hangingPunct="1"/>
            <a:r>
              <a:rPr kumimoji="0" lang="fr-FR" smtClean="0"/>
              <a:t>Troisième niveau</a:t>
            </a:r>
          </a:p>
          <a:p>
            <a:pPr lvl="3" eaLnBrk="1" latinLnBrk="0" hangingPunct="1"/>
            <a:r>
              <a:rPr kumimoji="0" lang="fr-FR" smtClean="0"/>
              <a:t>Quatrième niveau</a:t>
            </a:r>
          </a:p>
          <a:p>
            <a:pPr lvl="4" eaLnBrk="1" latinLnBrk="0" hangingPunct="1"/>
            <a:r>
              <a:rPr kumimoji="0" lang="fr-FR" smtClean="0"/>
              <a:t>Cinquième niveau</a:t>
            </a:r>
            <a:endParaRPr kumimoji="0" lang="en-US"/>
          </a:p>
        </p:txBody>
      </p:sp>
      <p:sp>
        <p:nvSpPr>
          <p:cNvPr id="14" name="Espace réservé de la date 13"/>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AA309A6D-C09C-4548-B29A-6CF363A7E532}" type="datetimeFigureOut">
              <a:rPr lang="fr-FR" smtClean="0"/>
              <a:pPr/>
              <a:t>02/11/2020</a:t>
            </a:fld>
            <a:endParaRPr lang="fr-BE"/>
          </a:p>
        </p:txBody>
      </p:sp>
      <p:sp>
        <p:nvSpPr>
          <p:cNvPr id="3" name="Espace réservé du pied de page 2"/>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endParaRPr lang="fr-BE"/>
          </a:p>
        </p:txBody>
      </p:sp>
      <p:sp>
        <p:nvSpPr>
          <p:cNvPr id="7" name="Connecteur droit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Connecteur droit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Rectangle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Connecteur droit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Ellipse 11"/>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Espace réservé du numéro de diapositive 22"/>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CF4668DC-857F-487D-BFFA-8C0CA5037977}" type="slidenum">
              <a:rPr lang="fr-BE" smtClean="0"/>
              <a:pPr/>
              <a:t>‹N°›</a:t>
            </a:fld>
            <a:endParaRPr lang="fr-BE"/>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771" name="Picture 3" descr="C:\Users\sim\Desktop\36580419dfec13efc9aef18d8f788ce8.gif"/>
          <p:cNvPicPr>
            <a:picLocks noChangeAspect="1" noChangeArrowheads="1" noCrop="1"/>
          </p:cNvPicPr>
          <p:nvPr/>
        </p:nvPicPr>
        <p:blipFill>
          <a:blip r:embed="rId2" cstate="print"/>
          <a:srcRect/>
          <a:stretch>
            <a:fillRect/>
          </a:stretch>
        </p:blipFill>
        <p:spPr bwMode="auto">
          <a:xfrm>
            <a:off x="251520" y="0"/>
            <a:ext cx="8892480" cy="6309320"/>
          </a:xfrm>
          <a:prstGeom prst="rect">
            <a:avLst/>
          </a:prstGeom>
          <a:noFill/>
        </p:spPr>
      </p:pic>
    </p:spTree>
  </p:cSld>
  <p:clrMapOvr>
    <a:masterClrMapping/>
  </p:clrMapOvr>
  <p:transition>
    <p:dissolv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3347864" y="260648"/>
            <a:ext cx="1630575" cy="523220"/>
          </a:xfrm>
          <a:prstGeom prst="rect">
            <a:avLst/>
          </a:prstGeom>
        </p:spPr>
        <p:txBody>
          <a:bodyPr wrap="none">
            <a:spAutoFit/>
          </a:bodyPr>
          <a:lstStyle/>
          <a:p>
            <a:pPr lvl="0" algn="r" rtl="1" fontAlgn="base">
              <a:spcBef>
                <a:spcPct val="0"/>
              </a:spcBef>
              <a:spcAft>
                <a:spcPct val="0"/>
              </a:spcAft>
            </a:pPr>
            <a:r>
              <a:rPr lang="ar-DZ" sz="2800" b="1" dirty="0" smtClean="0">
                <a:solidFill>
                  <a:srgbClr val="FF0000"/>
                </a:solidFill>
                <a:latin typeface="Traditional Arabic" pitchFamily="18" charset="-78"/>
                <a:ea typeface="Calibri" pitchFamily="34" charset="0"/>
                <a:cs typeface="Traditional Arabic" pitchFamily="18" charset="-78"/>
              </a:rPr>
              <a:t>نتائج  الدراسة </a:t>
            </a:r>
          </a:p>
        </p:txBody>
      </p:sp>
      <p:sp>
        <p:nvSpPr>
          <p:cNvPr id="15362" name="Rectangle 2"/>
          <p:cNvSpPr>
            <a:spLocks noChangeArrowheads="1"/>
          </p:cNvSpPr>
          <p:nvPr/>
        </p:nvSpPr>
        <p:spPr bwMode="auto">
          <a:xfrm>
            <a:off x="395536" y="918592"/>
            <a:ext cx="8208912" cy="563231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algn="r" rtl="1" fontAlgn="base">
              <a:spcBef>
                <a:spcPct val="0"/>
              </a:spcBef>
              <a:spcAft>
                <a:spcPct val="0"/>
              </a:spcAft>
            </a:pPr>
            <a:r>
              <a:rPr lang="ar-DZ" sz="2000" dirty="0" smtClean="0">
                <a:solidFill>
                  <a:srgbClr val="000000"/>
                </a:solidFill>
                <a:latin typeface="Traditional Arabic" pitchFamily="18" charset="-78"/>
                <a:ea typeface="Calibri" pitchFamily="34" charset="0"/>
                <a:cs typeface="Traditional Arabic" pitchFamily="18" charset="-78"/>
              </a:rPr>
              <a:t>خلصت الدراسة الى النتائج التالية:</a:t>
            </a:r>
            <a:endParaRPr kumimoji="0" lang="ar-DZ" sz="2000" b="0" i="0" u="none" strike="noStrike" cap="none" normalizeH="0" baseline="0" dirty="0" smtClean="0">
              <a:ln>
                <a:noFill/>
              </a:ln>
              <a:solidFill>
                <a:srgbClr val="000000"/>
              </a:solidFill>
              <a:effectLst/>
              <a:latin typeface="Traditional Arabic" pitchFamily="18" charset="-78"/>
              <a:ea typeface="Calibri" pitchFamily="34" charset="0"/>
              <a:cs typeface="Traditional Arabic" pitchFamily="18" charset="-78"/>
            </a:endParaRPr>
          </a:p>
          <a:p>
            <a:pPr lvl="0" algn="justLow" rtl="1" fontAlgn="base">
              <a:spcBef>
                <a:spcPct val="0"/>
              </a:spcBef>
              <a:spcAft>
                <a:spcPct val="0"/>
              </a:spcAft>
              <a:buFont typeface="Wingdings" pitchFamily="2" charset="2"/>
              <a:buChar char="ü"/>
            </a:pPr>
            <a:r>
              <a:rPr kumimoji="0" lang="ar-DZ" sz="2000" b="0" i="0" u="none" strike="noStrike" cap="none" normalizeH="0" baseline="0" dirty="0" smtClean="0">
                <a:ln>
                  <a:noFill/>
                </a:ln>
                <a:solidFill>
                  <a:srgbClr val="000000"/>
                </a:solidFill>
                <a:effectLst/>
                <a:latin typeface="Traditional Arabic" pitchFamily="18" charset="-78"/>
                <a:ea typeface="Calibri" pitchFamily="34" charset="0"/>
                <a:cs typeface="Traditional Arabic" pitchFamily="18" charset="-78"/>
              </a:rPr>
              <a:t>إن</a:t>
            </a:r>
            <a:r>
              <a:rPr kumimoji="0" lang="ar-DZ" sz="2000" b="0" i="0" u="none" strike="noStrike" cap="none" normalizeH="0" dirty="0" smtClean="0">
                <a:ln>
                  <a:noFill/>
                </a:ln>
                <a:solidFill>
                  <a:srgbClr val="000000"/>
                </a:solidFill>
                <a:effectLst/>
                <a:latin typeface="Traditional Arabic" pitchFamily="18" charset="-78"/>
                <a:ea typeface="Calibri" pitchFamily="34" charset="0"/>
                <a:cs typeface="Traditional Arabic" pitchFamily="18" charset="-78"/>
              </a:rPr>
              <a:t> جريمة التعدي على الملكية العقارية</a:t>
            </a:r>
            <a:r>
              <a:rPr kumimoji="0" lang="ar-SA" sz="2000" b="0" i="0" u="none" strike="noStrike" cap="none" normalizeH="0" baseline="0" dirty="0" smtClean="0">
                <a:ln>
                  <a:noFill/>
                </a:ln>
                <a:solidFill>
                  <a:srgbClr val="000000"/>
                </a:solidFill>
                <a:effectLst/>
                <a:latin typeface="Traditional Arabic" pitchFamily="18" charset="-78"/>
                <a:ea typeface="Calibri" pitchFamily="34" charset="0"/>
                <a:cs typeface="Traditional Arabic" pitchFamily="18" charset="-78"/>
              </a:rPr>
              <a:t> </a:t>
            </a:r>
            <a:r>
              <a:rPr lang="ar-SA" sz="2000" dirty="0" smtClean="0">
                <a:solidFill>
                  <a:srgbClr val="000000"/>
                </a:solidFill>
                <a:latin typeface="Traditional Arabic" pitchFamily="18" charset="-78"/>
                <a:ea typeface="Calibri" pitchFamily="34" charset="0"/>
                <a:cs typeface="Traditional Arabic" pitchFamily="18" charset="-78"/>
              </a:rPr>
              <a:t>سواء ملكية عقارية خاصة أو ملكية عقارية وطنية</a:t>
            </a:r>
            <a:r>
              <a:rPr lang="ar-DZ" sz="2000" dirty="0" smtClean="0">
                <a:solidFill>
                  <a:srgbClr val="000000"/>
                </a:solidFill>
                <a:latin typeface="Traditional Arabic" pitchFamily="18" charset="-78"/>
                <a:ea typeface="Calibri" pitchFamily="34" charset="0"/>
                <a:cs typeface="Traditional Arabic" pitchFamily="18" charset="-78"/>
              </a:rPr>
              <a:t> تعد أهم وأخطر الجرائم </a:t>
            </a:r>
            <a:r>
              <a:rPr kumimoji="0" lang="ar-SA" sz="2000" b="0" i="0" u="none" strike="noStrike" cap="none" normalizeH="0" baseline="0" dirty="0" smtClean="0">
                <a:ln>
                  <a:noFill/>
                </a:ln>
                <a:solidFill>
                  <a:srgbClr val="000000"/>
                </a:solidFill>
                <a:effectLst/>
                <a:latin typeface="Traditional Arabic" pitchFamily="18" charset="-78"/>
                <a:ea typeface="Calibri" pitchFamily="34" charset="0"/>
                <a:cs typeface="Traditional Arabic" pitchFamily="18" charset="-78"/>
              </a:rPr>
              <a:t>في قانون العقوبات </a:t>
            </a:r>
            <a:r>
              <a:rPr lang="ar-DZ" sz="2000" dirty="0" smtClean="0">
                <a:solidFill>
                  <a:srgbClr val="000000"/>
                </a:solidFill>
                <a:latin typeface="Traditional Arabic" pitchFamily="18" charset="-78"/>
                <a:ea typeface="Calibri" pitchFamily="34" charset="0"/>
                <a:cs typeface="Traditional Arabic" pitchFamily="18" charset="-78"/>
              </a:rPr>
              <a:t> </a:t>
            </a:r>
            <a:r>
              <a:rPr kumimoji="0" lang="ar-SA" sz="2000" b="0" i="0" u="none" strike="noStrike" cap="none" normalizeH="0" baseline="0" dirty="0" smtClean="0">
                <a:ln>
                  <a:noFill/>
                </a:ln>
                <a:solidFill>
                  <a:srgbClr val="000000"/>
                </a:solidFill>
                <a:effectLst/>
                <a:latin typeface="Traditional Arabic" pitchFamily="18" charset="-78"/>
                <a:ea typeface="Calibri" pitchFamily="34" charset="0"/>
                <a:cs typeface="Traditional Arabic" pitchFamily="18" charset="-78"/>
              </a:rPr>
              <a:t>، فقد شدد المشرع العقوبة على الأشخاص المعتدين ووضع لهم حد للمحافظة على هذه الملكية وحماية أصحاب الحقوق فيها من هذه الاعتداءات.وتختلف العقوبات على اختلاف الجرائم، ولكل جرائم اركان عامة تشترك فيها ولها اركان خاصة تختلف </a:t>
            </a:r>
            <a:r>
              <a:rPr kumimoji="0" lang="ar-SA" sz="2000" b="0" i="0" u="none" strike="noStrike" cap="none" normalizeH="0" baseline="0" dirty="0" err="1" smtClean="0">
                <a:ln>
                  <a:noFill/>
                </a:ln>
                <a:solidFill>
                  <a:srgbClr val="000000"/>
                </a:solidFill>
                <a:effectLst/>
                <a:latin typeface="Traditional Arabic" pitchFamily="18" charset="-78"/>
                <a:ea typeface="Calibri" pitchFamily="34" charset="0"/>
                <a:cs typeface="Traditional Arabic" pitchFamily="18" charset="-78"/>
              </a:rPr>
              <a:t>بها</a:t>
            </a:r>
            <a:r>
              <a:rPr kumimoji="0" lang="ar-SA" sz="2000" b="0" i="0" u="none" strike="noStrike" cap="none" normalizeH="0" baseline="0" dirty="0" smtClean="0">
                <a:ln>
                  <a:noFill/>
                </a:ln>
                <a:solidFill>
                  <a:srgbClr val="000000"/>
                </a:solidFill>
                <a:effectLst/>
                <a:latin typeface="Traditional Arabic" pitchFamily="18" charset="-78"/>
                <a:ea typeface="Calibri" pitchFamily="34" charset="0"/>
                <a:cs typeface="Traditional Arabic" pitchFamily="18" charset="-78"/>
              </a:rPr>
              <a:t>، وجريمة التعدي على الملكية العقارية تتمثل أركانها الخاصة في انتزاع عقار المملوك للغير واقترانه </a:t>
            </a:r>
            <a:r>
              <a:rPr kumimoji="0" lang="ar-SA" sz="2000" b="0" i="0" u="none" strike="noStrike" cap="none" normalizeH="0" baseline="0" dirty="0" err="1" smtClean="0">
                <a:ln>
                  <a:noFill/>
                </a:ln>
                <a:solidFill>
                  <a:srgbClr val="000000"/>
                </a:solidFill>
                <a:effectLst/>
                <a:latin typeface="Traditional Arabic" pitchFamily="18" charset="-78"/>
                <a:ea typeface="Calibri" pitchFamily="34" charset="0"/>
                <a:cs typeface="Traditional Arabic" pitchFamily="18" charset="-78"/>
              </a:rPr>
              <a:t>بالخلسة</a:t>
            </a:r>
            <a:r>
              <a:rPr kumimoji="0" lang="ar-SA" sz="2000" b="0" i="0" u="none" strike="noStrike" cap="none" normalizeH="0" baseline="0" dirty="0" smtClean="0">
                <a:ln>
                  <a:noFill/>
                </a:ln>
                <a:solidFill>
                  <a:srgbClr val="000000"/>
                </a:solidFill>
                <a:effectLst/>
                <a:latin typeface="Traditional Arabic" pitchFamily="18" charset="-78"/>
                <a:ea typeface="Calibri" pitchFamily="34" charset="0"/>
                <a:cs typeface="Traditional Arabic" pitchFamily="18" charset="-78"/>
              </a:rPr>
              <a:t> والتدليس </a:t>
            </a:r>
            <a:r>
              <a:rPr kumimoji="0" lang="ar-SA" sz="2000" b="0" i="0" u="none" strike="noStrike" cap="none" normalizeH="0" baseline="0" dirty="0" err="1" smtClean="0">
                <a:ln>
                  <a:noFill/>
                </a:ln>
                <a:solidFill>
                  <a:srgbClr val="000000"/>
                </a:solidFill>
                <a:effectLst/>
                <a:latin typeface="Traditional Arabic" pitchFamily="18" charset="-78"/>
                <a:ea typeface="Calibri" pitchFamily="34" charset="0"/>
                <a:cs typeface="Traditional Arabic" pitchFamily="18" charset="-78"/>
              </a:rPr>
              <a:t>وبالاضافة</a:t>
            </a:r>
            <a:r>
              <a:rPr kumimoji="0" lang="ar-SA" sz="2000" b="0" i="0" u="none" strike="noStrike" cap="none" normalizeH="0" baseline="0" dirty="0" smtClean="0">
                <a:ln>
                  <a:noFill/>
                </a:ln>
                <a:solidFill>
                  <a:srgbClr val="000000"/>
                </a:solidFill>
                <a:effectLst/>
                <a:latin typeface="Traditional Arabic" pitchFamily="18" charset="-78"/>
                <a:ea typeface="Calibri" pitchFamily="34" charset="0"/>
                <a:cs typeface="Traditional Arabic" pitchFamily="18" charset="-78"/>
              </a:rPr>
              <a:t> الى ذلك  أورد المشرع الجزائري في الفقرة الثانیة من </a:t>
            </a:r>
            <a:r>
              <a:rPr kumimoji="0" lang="ar-SA" sz="2000" b="0" i="0" u="none" strike="noStrike" cap="none" normalizeH="0" baseline="0" dirty="0" err="1" smtClean="0">
                <a:ln>
                  <a:noFill/>
                </a:ln>
                <a:solidFill>
                  <a:srgbClr val="000000"/>
                </a:solidFill>
                <a:effectLst/>
                <a:latin typeface="Traditional Arabic" pitchFamily="18" charset="-78"/>
                <a:ea typeface="Calibri" pitchFamily="34" charset="0"/>
                <a:cs typeface="Traditional Arabic" pitchFamily="18" charset="-78"/>
              </a:rPr>
              <a:t>المادة (</a:t>
            </a:r>
            <a:r>
              <a:rPr kumimoji="0" lang="fr-FR" sz="2000" b="0" i="0" u="none" strike="noStrike" cap="none" normalizeH="0" baseline="0" dirty="0" smtClean="0">
                <a:ln>
                  <a:noFill/>
                </a:ln>
                <a:solidFill>
                  <a:srgbClr val="000000"/>
                </a:solidFill>
                <a:effectLst/>
                <a:latin typeface="Traditional Arabic" pitchFamily="18" charset="-78"/>
                <a:ea typeface="Calibri" pitchFamily="34" charset="0"/>
                <a:cs typeface="Traditional Arabic" pitchFamily="18" charset="-78"/>
              </a:rPr>
              <a:t>386</a:t>
            </a:r>
            <a:r>
              <a:rPr kumimoji="0" lang="ar-SA" sz="2000" b="0" i="0" u="none" strike="noStrike" cap="none" normalizeH="0" baseline="0" dirty="0" smtClean="0">
                <a:ln>
                  <a:noFill/>
                </a:ln>
                <a:solidFill>
                  <a:srgbClr val="000000"/>
                </a:solidFill>
                <a:effectLst/>
                <a:latin typeface="Traditional Arabic" pitchFamily="18" charset="-78"/>
                <a:ea typeface="Calibri" pitchFamily="34" charset="0"/>
                <a:cs typeface="Traditional Arabic" pitchFamily="18" charset="-78"/>
              </a:rPr>
              <a:t>)من قانون العقوبات، ستة عناصر متى توافر أحدهما إلى جانب فعل الانتزاع المقترن </a:t>
            </a:r>
            <a:r>
              <a:rPr kumimoji="0" lang="ar-SA" sz="2000" b="0" i="0" u="none" strike="noStrike" cap="none" normalizeH="0" baseline="0" dirty="0" err="1" smtClean="0">
                <a:ln>
                  <a:noFill/>
                </a:ln>
                <a:solidFill>
                  <a:srgbClr val="000000"/>
                </a:solidFill>
                <a:effectLst/>
                <a:latin typeface="Traditional Arabic" pitchFamily="18" charset="-78"/>
                <a:ea typeface="Calibri" pitchFamily="34" charset="0"/>
                <a:cs typeface="Traditional Arabic" pitchFamily="18" charset="-78"/>
              </a:rPr>
              <a:t>بالخلسة</a:t>
            </a:r>
            <a:r>
              <a:rPr kumimoji="0" lang="ar-SA" sz="2000" b="0" i="0" u="none" strike="noStrike" cap="none" normalizeH="0" baseline="0" dirty="0" smtClean="0">
                <a:ln>
                  <a:noFill/>
                </a:ln>
                <a:solidFill>
                  <a:srgbClr val="000000"/>
                </a:solidFill>
                <a:effectLst/>
                <a:latin typeface="Traditional Arabic" pitchFamily="18" charset="-78"/>
                <a:ea typeface="Calibri" pitchFamily="34" charset="0"/>
                <a:cs typeface="Traditional Arabic" pitchFamily="18" charset="-78"/>
              </a:rPr>
              <a:t> أو التدلیس یعد ظرفا مشددا من شأنه مضاعفة العقوبة دون تغییر الوصف الجزائي هذه العناصر هي اللیل، التهدید، العنف، التسّلق، الكسر، حمل السلاح و التعد</a:t>
            </a:r>
            <a:r>
              <a:rPr kumimoji="0" lang="ar-DZ" sz="2000" b="0" i="0" u="none" strike="noStrike" cap="none" normalizeH="0" baseline="0" dirty="0" smtClean="0">
                <a:ln>
                  <a:noFill/>
                </a:ln>
                <a:solidFill>
                  <a:srgbClr val="000000"/>
                </a:solidFill>
                <a:effectLst/>
                <a:latin typeface="Traditional Arabic" pitchFamily="18" charset="-78"/>
                <a:ea typeface="Calibri" pitchFamily="34" charset="0"/>
                <a:cs typeface="Traditional Arabic" pitchFamily="18" charset="-78"/>
              </a:rPr>
              <a:t>د.</a:t>
            </a:r>
          </a:p>
          <a:p>
            <a:pPr lvl="0" algn="justLow" rtl="1" fontAlgn="base">
              <a:spcBef>
                <a:spcPct val="0"/>
              </a:spcBef>
              <a:spcAft>
                <a:spcPct val="0"/>
              </a:spcAft>
              <a:buFont typeface="Wingdings" pitchFamily="2" charset="2"/>
              <a:buChar char="ü"/>
            </a:pPr>
            <a:endParaRPr kumimoji="0" lang="ar-DZ" sz="2000" b="0" i="0" u="none" strike="noStrike" cap="none" normalizeH="0" baseline="0" dirty="0" smtClean="0">
              <a:ln>
                <a:noFill/>
              </a:ln>
              <a:solidFill>
                <a:srgbClr val="000000"/>
              </a:solidFill>
              <a:effectLst/>
              <a:latin typeface="Traditional Arabic" pitchFamily="18" charset="-78"/>
              <a:ea typeface="Calibri" pitchFamily="34" charset="0"/>
              <a:cs typeface="Traditional Arabic" pitchFamily="18" charset="-78"/>
            </a:endParaRPr>
          </a:p>
          <a:p>
            <a:pPr lvl="0" algn="justLow" rtl="1" fontAlgn="base">
              <a:spcBef>
                <a:spcPct val="0"/>
              </a:spcBef>
              <a:spcAft>
                <a:spcPct val="0"/>
              </a:spcAft>
              <a:buFont typeface="Wingdings" pitchFamily="2" charset="2"/>
              <a:buChar char="ü"/>
            </a:pPr>
            <a:r>
              <a:rPr lang="ar-SA" sz="2000" dirty="0" smtClean="0">
                <a:latin typeface="Traditional Arabic" pitchFamily="18" charset="-78"/>
                <a:ea typeface="Calibri" pitchFamily="34" charset="0"/>
                <a:cs typeface="Traditional Arabic" pitchFamily="18" charset="-78"/>
              </a:rPr>
              <a:t>جرم المشرع الجزائري فعل الدخول منزل الغير دون البقاء فيه بغير حق، وقد أعطى مفهوما واسعا للمنزل فاعتبره ذلك المكان الذي يطمئن فيه الشخص ويلوذ من عناء عمله حيث</a:t>
            </a:r>
            <a:r>
              <a:rPr lang="ar-SA" sz="2000" dirty="0" smtClean="0">
                <a:solidFill>
                  <a:srgbClr val="000000"/>
                </a:solidFill>
                <a:latin typeface="Traditional Arabic" pitchFamily="18" charset="-78"/>
                <a:ea typeface="Calibri" pitchFamily="34" charset="0"/>
                <a:cs typeface="Traditional Arabic" pitchFamily="18" charset="-78"/>
              </a:rPr>
              <a:t> </a:t>
            </a:r>
            <a:r>
              <a:rPr lang="ar-SA" sz="2000" dirty="0" smtClean="0">
                <a:latin typeface="Traditional Arabic" pitchFamily="18" charset="-78"/>
                <a:ea typeface="Calibri" pitchFamily="34" charset="0"/>
                <a:cs typeface="Traditional Arabic" pitchFamily="18" charset="-78"/>
              </a:rPr>
              <a:t>لم يشترط الملكية ولا مدة الإقامة ولا الشكل، كما أن لمنزل الغائب حرمة كحرمة منزل </a:t>
            </a:r>
            <a:r>
              <a:rPr lang="ar-SA" sz="2000" dirty="0" err="1" smtClean="0">
                <a:latin typeface="Traditional Arabic" pitchFamily="18" charset="-78"/>
                <a:ea typeface="Calibri" pitchFamily="34" charset="0"/>
                <a:cs typeface="Traditional Arabic" pitchFamily="18" charset="-78"/>
              </a:rPr>
              <a:t>الحاضر.</a:t>
            </a:r>
            <a:r>
              <a:rPr lang="ar-SA" sz="2000" dirty="0" smtClean="0">
                <a:latin typeface="Traditional Arabic" pitchFamily="18" charset="-78"/>
                <a:ea typeface="Calibri" pitchFamily="34" charset="0"/>
                <a:cs typeface="Traditional Arabic" pitchFamily="18" charset="-78"/>
              </a:rPr>
              <a:t> ومن هنا</a:t>
            </a:r>
            <a:r>
              <a:rPr lang="ar-SA" sz="2000" dirty="0" smtClean="0">
                <a:solidFill>
                  <a:srgbClr val="000000"/>
                </a:solidFill>
                <a:latin typeface="Traditional Arabic" pitchFamily="18" charset="-78"/>
                <a:ea typeface="Calibri" pitchFamily="34" charset="0"/>
                <a:cs typeface="Traditional Arabic" pitchFamily="18" charset="-78"/>
              </a:rPr>
              <a:t> </a:t>
            </a:r>
            <a:r>
              <a:rPr lang="ar-SA" sz="2000" dirty="0" smtClean="0">
                <a:latin typeface="Traditional Arabic" pitchFamily="18" charset="-78"/>
                <a:ea typeface="Calibri" pitchFamily="34" charset="0"/>
                <a:cs typeface="Traditional Arabic" pitchFamily="18" charset="-78"/>
              </a:rPr>
              <a:t>يتبين لنا أن الحماية تكمن في أن المنزل مستودع لأسرار من يقيم فيه سواء كان الفرد جزائري أو أجنبي، والضرر الناتج عن انتهاك حرمة المسكن غالبا ما يكون معنويا مع إمكانية ارتباطه بضرر ماديا آخر، فإذا كان الغرض من الاعتداء هو السرقة </a:t>
            </a:r>
            <a:r>
              <a:rPr lang="ar-SA" sz="2000" dirty="0" err="1" smtClean="0">
                <a:latin typeface="Traditional Arabic" pitchFamily="18" charset="-78"/>
                <a:ea typeface="Calibri" pitchFamily="34" charset="0"/>
                <a:cs typeface="Traditional Arabic" pitchFamily="18" charset="-78"/>
              </a:rPr>
              <a:t>وإنتهاك</a:t>
            </a:r>
            <a:r>
              <a:rPr lang="ar-SA" sz="2000" dirty="0" smtClean="0">
                <a:latin typeface="Traditional Arabic" pitchFamily="18" charset="-78"/>
                <a:ea typeface="Calibri" pitchFamily="34" charset="0"/>
                <a:cs typeface="Traditional Arabic" pitchFamily="18" charset="-78"/>
              </a:rPr>
              <a:t> العرض مثلا، تكون هنا المتابعة على جريمة انتهاك حرمة</a:t>
            </a:r>
            <a:r>
              <a:rPr lang="ar-SA" sz="2000" dirty="0" smtClean="0">
                <a:solidFill>
                  <a:srgbClr val="000000"/>
                </a:solidFill>
                <a:latin typeface="Traditional Arabic" pitchFamily="18" charset="-78"/>
                <a:ea typeface="Calibri" pitchFamily="34" charset="0"/>
                <a:cs typeface="Traditional Arabic" pitchFamily="18" charset="-78"/>
              </a:rPr>
              <a:t> </a:t>
            </a:r>
            <a:r>
              <a:rPr lang="ar-SA" sz="2000" dirty="0" smtClean="0">
                <a:latin typeface="Traditional Arabic" pitchFamily="18" charset="-78"/>
                <a:ea typeface="Calibri" pitchFamily="34" charset="0"/>
                <a:cs typeface="Traditional Arabic" pitchFamily="18" charset="-78"/>
              </a:rPr>
              <a:t>المسكن، إضافة إلى الجريمة </a:t>
            </a:r>
            <a:r>
              <a:rPr lang="ar-SA" sz="2000" dirty="0" err="1" smtClean="0">
                <a:latin typeface="Traditional Arabic" pitchFamily="18" charset="-78"/>
                <a:ea typeface="Calibri" pitchFamily="34" charset="0"/>
                <a:cs typeface="Traditional Arabic" pitchFamily="18" charset="-78"/>
              </a:rPr>
              <a:t>الأخرى.</a:t>
            </a:r>
            <a:r>
              <a:rPr lang="ar-SA" sz="2000" dirty="0" smtClean="0">
                <a:latin typeface="Traditional Arabic" pitchFamily="18" charset="-78"/>
                <a:ea typeface="Calibri" pitchFamily="34" charset="0"/>
                <a:cs typeface="Traditional Arabic" pitchFamily="18" charset="-78"/>
              </a:rPr>
              <a:t> وكذلك جرم المشرع الجزائري الرعي في ملك الغير وهذا يعتبر تعدي على أملاك الغير.</a:t>
            </a:r>
            <a:endParaRPr lang="ar-DZ" sz="2000" dirty="0" smtClean="0">
              <a:latin typeface="Traditional Arabic" pitchFamily="18" charset="-78"/>
              <a:ea typeface="Calibri" pitchFamily="34" charset="0"/>
              <a:cs typeface="Traditional Arabic" pitchFamily="18" charset="-78"/>
            </a:endParaRPr>
          </a:p>
          <a:p>
            <a:pPr lvl="0" algn="justLow" rtl="1" fontAlgn="base">
              <a:spcBef>
                <a:spcPct val="0"/>
              </a:spcBef>
              <a:spcAft>
                <a:spcPct val="0"/>
              </a:spcAft>
            </a:pPr>
            <a:endParaRPr lang="fr-FR" sz="2000" dirty="0" smtClean="0">
              <a:latin typeface="Traditional Arabic" pitchFamily="18" charset="-78"/>
              <a:cs typeface="Traditional Arabic" pitchFamily="18" charset="-78"/>
            </a:endParaRPr>
          </a:p>
          <a:p>
            <a:pPr lvl="0" algn="justLow" rtl="1" eaLnBrk="0" fontAlgn="base" hangingPunct="0">
              <a:spcBef>
                <a:spcPct val="0"/>
              </a:spcBef>
              <a:spcAft>
                <a:spcPct val="0"/>
              </a:spcAft>
              <a:buFont typeface="Wingdings" pitchFamily="2" charset="2"/>
              <a:buChar char="ü"/>
            </a:pPr>
            <a:r>
              <a:rPr lang="ar-SA" sz="2000" dirty="0" smtClean="0">
                <a:latin typeface="Traditional Arabic" pitchFamily="18" charset="-78"/>
                <a:ea typeface="Calibri" pitchFamily="34" charset="0"/>
                <a:cs typeface="Traditional Arabic" pitchFamily="18" charset="-78"/>
              </a:rPr>
              <a:t>يتبين أن المشرع الجزائري قام بحماية الملكية الخاصة من كل أنواع الجرائم وكرس لكل جريمة قوانين وعقوبات خاصة </a:t>
            </a:r>
            <a:r>
              <a:rPr lang="ar-SA" sz="2000" dirty="0" err="1" smtClean="0">
                <a:latin typeface="Traditional Arabic" pitchFamily="18" charset="-78"/>
                <a:ea typeface="Calibri" pitchFamily="34" charset="0"/>
                <a:cs typeface="Traditional Arabic" pitchFamily="18" charset="-78"/>
              </a:rPr>
              <a:t>بها</a:t>
            </a:r>
            <a:r>
              <a:rPr lang="ar-DZ" sz="2000" dirty="0" smtClean="0">
                <a:latin typeface="Traditional Arabic" pitchFamily="18" charset="-78"/>
                <a:ea typeface="Calibri" pitchFamily="34" charset="0"/>
                <a:cs typeface="Traditional Arabic" pitchFamily="18" charset="-78"/>
              </a:rPr>
              <a:t> </a:t>
            </a:r>
            <a:r>
              <a:rPr lang="ar-SA" sz="2000" dirty="0" smtClean="0">
                <a:latin typeface="Traditional Arabic" pitchFamily="18" charset="-78"/>
                <a:ea typeface="Calibri" pitchFamily="34" charset="0"/>
                <a:cs typeface="Traditional Arabic" pitchFamily="18" charset="-78"/>
              </a:rPr>
              <a:t>قصد حماية الأملاك والأفراد.</a:t>
            </a:r>
            <a:endParaRPr lang="ar-SA" sz="2000" dirty="0" smtClean="0">
              <a:latin typeface="Traditional Arabic" pitchFamily="18" charset="-78"/>
              <a:cs typeface="Traditional Arabic" pitchFamily="18" charset="-78"/>
            </a:endParaRPr>
          </a:p>
        </p:txBody>
      </p:sp>
    </p:spTree>
  </p:cSld>
  <p:clrMapOvr>
    <a:masterClrMapping/>
  </p:clrMapOvr>
  <p:transition>
    <p:wedg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259632" y="188640"/>
            <a:ext cx="6089104" cy="562074"/>
          </a:xfrm>
        </p:spPr>
        <p:txBody>
          <a:bodyPr>
            <a:normAutofit fontScale="90000"/>
          </a:bodyPr>
          <a:lstStyle/>
          <a:p>
            <a:pPr algn="ctr"/>
            <a:r>
              <a:rPr lang="ar-DZ" sz="3600" b="1" dirty="0" smtClean="0">
                <a:solidFill>
                  <a:srgbClr val="C00000"/>
                </a:solidFill>
              </a:rPr>
              <a:t>خاتمة</a:t>
            </a:r>
            <a:endParaRPr lang="fr-FR" sz="3600" b="1" dirty="0">
              <a:solidFill>
                <a:srgbClr val="C00000"/>
              </a:solidFill>
            </a:endParaRPr>
          </a:p>
        </p:txBody>
      </p:sp>
      <p:sp>
        <p:nvSpPr>
          <p:cNvPr id="2049" name="Rectangle 1"/>
          <p:cNvSpPr>
            <a:spLocks noChangeArrowheads="1"/>
          </p:cNvSpPr>
          <p:nvPr/>
        </p:nvSpPr>
        <p:spPr bwMode="auto">
          <a:xfrm>
            <a:off x="395536" y="980728"/>
            <a:ext cx="8208912" cy="542732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indent="457200" algn="r" rtl="1" fontAlgn="base">
              <a:lnSpc>
                <a:spcPct val="150000"/>
              </a:lnSpc>
              <a:spcBef>
                <a:spcPct val="0"/>
              </a:spcBef>
              <a:spcAft>
                <a:spcPct val="0"/>
              </a:spcAft>
            </a:pPr>
            <a:r>
              <a:rPr kumimoji="0" lang="ar-DZ" sz="2000" b="0" i="0" u="none" strike="noStrike" cap="none" normalizeH="0" baseline="0" dirty="0" smtClean="0">
                <a:ln>
                  <a:noFill/>
                </a:ln>
                <a:solidFill>
                  <a:schemeClr val="tx1"/>
                </a:solidFill>
                <a:effectLst/>
                <a:latin typeface="Traditional Arabic" pitchFamily="18" charset="-78"/>
                <a:ea typeface="Calibri" pitchFamily="34" charset="0"/>
                <a:cs typeface="Traditional Arabic" pitchFamily="18" charset="-78"/>
              </a:rPr>
              <a:t>وختاما لما سبق ذكره نستخلص أن المشرع الجزائري عمل جاهدا على حماية الملكية العقارية الخاصة من أي اعتداء صادر من الغير، وذلك لما لهذه الأخيرة من دور في استقرار المعاملات العقارية، وبعث الطمأنينة لدى أفراد المجتمع، وذلك بالتصدي لأي تعرض قد يلحق بملكيتهم </a:t>
            </a:r>
            <a:r>
              <a:rPr kumimoji="0" lang="ar-DZ" sz="2000" b="0" i="0" u="none" strike="noStrike" cap="none" normalizeH="0" baseline="0" dirty="0" err="1" smtClean="0">
                <a:ln>
                  <a:noFill/>
                </a:ln>
                <a:solidFill>
                  <a:schemeClr val="tx1"/>
                </a:solidFill>
                <a:effectLst/>
                <a:latin typeface="Traditional Arabic" pitchFamily="18" charset="-78"/>
                <a:ea typeface="Calibri" pitchFamily="34" charset="0"/>
                <a:cs typeface="Traditional Arabic" pitchFamily="18" charset="-78"/>
              </a:rPr>
              <a:t>الخاصة.</a:t>
            </a:r>
            <a:r>
              <a:rPr lang="ar-DZ" sz="2400" dirty="0" smtClean="0"/>
              <a:t> </a:t>
            </a:r>
          </a:p>
          <a:p>
            <a:pPr indent="457200" algn="r" rtl="1" fontAlgn="base">
              <a:lnSpc>
                <a:spcPct val="150000"/>
              </a:lnSpc>
              <a:spcBef>
                <a:spcPct val="0"/>
              </a:spcBef>
              <a:spcAft>
                <a:spcPct val="0"/>
              </a:spcAft>
            </a:pPr>
            <a:r>
              <a:rPr lang="ar-DZ" sz="2000" dirty="0" smtClean="0">
                <a:latin typeface="Traditional Arabic" pitchFamily="18" charset="-78"/>
                <a:cs typeface="Traditional Arabic" pitchFamily="18" charset="-78"/>
              </a:rPr>
              <a:t>على ضوء ذلك، أضفى المشرع الجزائري حمايته على الملكية العقارية الخاصة، وذلك من خلال الضمانات المقررة عن طريق الرقابة القضائية، سواء ما تضمنه القضاء العادي أو الإداري، التي تتوج بأحكام قضائية نهائية، تفصل في الحقوق المتعلقة بالملكية العقارية الخاصة، سواء تلك المستندة إلى سند رسمي أو حيازة، بالإضافة إلى آليات أخرى عمل المشرع الجزائري على حماية الملكية العقارية الخاصة، سواء كان ذلك في مجال المناطق الحضرية، وهو ما جاءت </a:t>
            </a:r>
            <a:r>
              <a:rPr lang="ar-DZ" sz="2000" dirty="0" err="1" smtClean="0">
                <a:latin typeface="Traditional Arabic" pitchFamily="18" charset="-78"/>
                <a:cs typeface="Traditional Arabic" pitchFamily="18" charset="-78"/>
              </a:rPr>
              <a:t>به</a:t>
            </a:r>
            <a:r>
              <a:rPr lang="ar-DZ" sz="2000" dirty="0" smtClean="0">
                <a:latin typeface="Traditional Arabic" pitchFamily="18" charset="-78"/>
                <a:cs typeface="Traditional Arabic" pitchFamily="18" charset="-78"/>
              </a:rPr>
              <a:t> نصوص قانونية تحكم </a:t>
            </a:r>
            <a:r>
              <a:rPr lang="ar-DZ" sz="2000" dirty="0" err="1" smtClean="0">
                <a:latin typeface="Traditional Arabic" pitchFamily="18" charset="-78"/>
                <a:cs typeface="Traditional Arabic" pitchFamily="18" charset="-78"/>
              </a:rPr>
              <a:t>كيفيات</a:t>
            </a:r>
            <a:r>
              <a:rPr lang="ar-DZ" sz="2000" dirty="0" smtClean="0">
                <a:latin typeface="Traditional Arabic" pitchFamily="18" charset="-78"/>
                <a:cs typeface="Traditional Arabic" pitchFamily="18" charset="-78"/>
              </a:rPr>
              <a:t> البناء والتعمير، وهو ما تم تجسيده في القانون رقم </a:t>
            </a:r>
            <a:r>
              <a:rPr lang="ar-DZ" sz="2000" dirty="0" err="1" smtClean="0">
                <a:latin typeface="Traditional Arabic" pitchFamily="18" charset="-78"/>
                <a:cs typeface="Traditional Arabic" pitchFamily="18" charset="-78"/>
              </a:rPr>
              <a:t>90 </a:t>
            </a:r>
            <a:r>
              <a:rPr lang="ar-DZ" sz="2000" dirty="0" smtClean="0">
                <a:latin typeface="Traditional Arabic" pitchFamily="18" charset="-78"/>
                <a:cs typeface="Traditional Arabic" pitchFamily="18" charset="-78"/>
              </a:rPr>
              <a:t>- 25 السالف ذكره والمراسيم المطبقة </a:t>
            </a:r>
            <a:r>
              <a:rPr lang="ar-DZ" sz="2000" dirty="0" err="1" smtClean="0">
                <a:latin typeface="Traditional Arabic" pitchFamily="18" charset="-78"/>
                <a:cs typeface="Traditional Arabic" pitchFamily="18" charset="-78"/>
              </a:rPr>
              <a:t>له.</a:t>
            </a:r>
            <a:r>
              <a:rPr lang="ar-DZ" sz="2000" dirty="0" smtClean="0">
                <a:latin typeface="Traditional Arabic" pitchFamily="18" charset="-78"/>
                <a:cs typeface="Traditional Arabic" pitchFamily="18" charset="-78"/>
              </a:rPr>
              <a:t> عمل المشرع على حماية الملكية العقارية الخاصة، في مجال المناطق </a:t>
            </a:r>
            <a:r>
              <a:rPr lang="ar-DZ" sz="2000" dirty="0" err="1" smtClean="0">
                <a:latin typeface="Traditional Arabic" pitchFamily="18" charset="-78"/>
                <a:cs typeface="Traditional Arabic" pitchFamily="18" charset="-78"/>
              </a:rPr>
              <a:t>الفلاحية</a:t>
            </a:r>
            <a:r>
              <a:rPr lang="ar-DZ" sz="2000" dirty="0" smtClean="0">
                <a:latin typeface="Traditional Arabic" pitchFamily="18" charset="-78"/>
                <a:cs typeface="Traditional Arabic" pitchFamily="18" charset="-78"/>
              </a:rPr>
              <a:t> من خلال قانون رقم </a:t>
            </a:r>
            <a:r>
              <a:rPr lang="ar-DZ" sz="2000" dirty="0" err="1" smtClean="0">
                <a:latin typeface="Traditional Arabic" pitchFamily="18" charset="-78"/>
                <a:cs typeface="Traditional Arabic" pitchFamily="18" charset="-78"/>
              </a:rPr>
              <a:t>90 </a:t>
            </a:r>
            <a:r>
              <a:rPr lang="ar-DZ" sz="2000" dirty="0" smtClean="0">
                <a:latin typeface="Traditional Arabic" pitchFamily="18" charset="-78"/>
                <a:cs typeface="Traditional Arabic" pitchFamily="18" charset="-78"/>
              </a:rPr>
              <a:t>- 25 المتضمن قانون التوجيه العقاري السالف الذكر، وذلك لضبط واستغلال واستعمال الأراضي </a:t>
            </a:r>
            <a:r>
              <a:rPr lang="ar-DZ" sz="2000" dirty="0" err="1" smtClean="0">
                <a:latin typeface="Traditional Arabic" pitchFamily="18" charset="-78"/>
                <a:cs typeface="Traditional Arabic" pitchFamily="18" charset="-78"/>
              </a:rPr>
              <a:t>الفلاحية</a:t>
            </a:r>
            <a:r>
              <a:rPr lang="ar-DZ" sz="2000" dirty="0" smtClean="0">
                <a:latin typeface="Traditional Arabic" pitchFamily="18" charset="-78"/>
                <a:cs typeface="Traditional Arabic" pitchFamily="18" charset="-78"/>
              </a:rPr>
              <a:t> بهدف حمايتها والمحافظة عليها على أتم وجه.</a:t>
            </a:r>
            <a:endParaRPr lang="fr-FR" sz="2400" dirty="0" smtClean="0">
              <a:latin typeface="Traditional Arabic" pitchFamily="18" charset="-78"/>
              <a:cs typeface="Traditional Arabic" pitchFamily="18" charset="-78"/>
            </a:endParaRPr>
          </a:p>
          <a:p>
            <a:pPr marL="0" marR="0" lvl="0" indent="457200" algn="r" defTabSz="914400" rtl="1" eaLnBrk="1" fontAlgn="base" latinLnBrk="0" hangingPunct="1">
              <a:lnSpc>
                <a:spcPct val="150000"/>
              </a:lnSpc>
              <a:spcBef>
                <a:spcPct val="0"/>
              </a:spcBef>
              <a:spcAft>
                <a:spcPct val="0"/>
              </a:spcAft>
              <a:buClrTx/>
              <a:buSzTx/>
              <a:buFontTx/>
              <a:buNone/>
              <a:tabLst/>
            </a:pPr>
            <a:endParaRPr kumimoji="0" lang="ar-DZ" sz="24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ransition>
    <p:newsflash/>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8130" name="Picture 2" descr="C:\Users\sim\Desktop\-18-638.jpg"/>
          <p:cNvPicPr>
            <a:picLocks noChangeAspect="1" noChangeArrowheads="1"/>
          </p:cNvPicPr>
          <p:nvPr/>
        </p:nvPicPr>
        <p:blipFill>
          <a:blip r:embed="rId2" cstate="print"/>
          <a:srcRect/>
          <a:stretch>
            <a:fillRect/>
          </a:stretch>
        </p:blipFill>
        <p:spPr bwMode="auto">
          <a:xfrm>
            <a:off x="0" y="0"/>
            <a:ext cx="9144000" cy="6857999"/>
          </a:xfrm>
          <a:prstGeom prst="rect">
            <a:avLst/>
          </a:prstGeom>
          <a:noFill/>
        </p:spPr>
      </p:pic>
    </p:spTree>
  </p:cSld>
  <p:clrMapOvr>
    <a:masterClrMapping/>
  </p:clrMapOvr>
  <p:transition>
    <p:checker dir="vert"/>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3059832" y="260648"/>
            <a:ext cx="4572000" cy="1631216"/>
          </a:xfrm>
          <a:prstGeom prst="rect">
            <a:avLst/>
          </a:prstGeom>
        </p:spPr>
        <p:txBody>
          <a:bodyPr>
            <a:spAutoFit/>
          </a:bodyPr>
          <a:lstStyle/>
          <a:p>
            <a:pPr algn="ctr" rtl="1"/>
            <a:r>
              <a:rPr lang="ar-DZ" sz="2000" b="1" dirty="0" smtClean="0">
                <a:latin typeface="Traditional Arabic" pitchFamily="18" charset="-78"/>
                <a:cs typeface="Traditional Arabic" pitchFamily="18" charset="-78"/>
              </a:rPr>
              <a:t>وزارة التعليم العالي والبحث العلمي</a:t>
            </a:r>
          </a:p>
          <a:p>
            <a:pPr algn="ctr" rtl="1"/>
            <a:r>
              <a:rPr lang="ar-DZ" sz="2000" b="1" dirty="0" smtClean="0">
                <a:latin typeface="Traditional Arabic" pitchFamily="18" charset="-78"/>
                <a:cs typeface="Traditional Arabic" pitchFamily="18" charset="-78"/>
              </a:rPr>
              <a:t>جامعة عمار </a:t>
            </a:r>
            <a:r>
              <a:rPr lang="ar-DZ" sz="2000" b="1" dirty="0" err="1" smtClean="0">
                <a:latin typeface="Traditional Arabic" pitchFamily="18" charset="-78"/>
                <a:cs typeface="Traditional Arabic" pitchFamily="18" charset="-78"/>
              </a:rPr>
              <a:t>ثليجي</a:t>
            </a:r>
            <a:r>
              <a:rPr lang="ar-DZ" sz="2000" b="1" dirty="0" smtClean="0">
                <a:latin typeface="Traditional Arabic" pitchFamily="18" charset="-78"/>
                <a:cs typeface="Traditional Arabic" pitchFamily="18" charset="-78"/>
              </a:rPr>
              <a:t> </a:t>
            </a:r>
            <a:r>
              <a:rPr lang="ar-DZ" sz="2000" b="1" dirty="0" err="1" smtClean="0">
                <a:latin typeface="Traditional Arabic" pitchFamily="18" charset="-78"/>
                <a:cs typeface="Traditional Arabic" pitchFamily="18" charset="-78"/>
              </a:rPr>
              <a:t>الأغواط</a:t>
            </a:r>
            <a:endParaRPr lang="ar-DZ" sz="2000" b="1" dirty="0" smtClean="0">
              <a:latin typeface="Traditional Arabic" pitchFamily="18" charset="-78"/>
              <a:cs typeface="Traditional Arabic" pitchFamily="18" charset="-78"/>
            </a:endParaRPr>
          </a:p>
          <a:p>
            <a:pPr algn="ctr" rtl="1"/>
            <a:r>
              <a:rPr lang="ar-DZ" sz="2000" b="1" dirty="0" smtClean="0">
                <a:latin typeface="Traditional Arabic" pitchFamily="18" charset="-78"/>
                <a:cs typeface="Traditional Arabic" pitchFamily="18" charset="-78"/>
              </a:rPr>
              <a:t>كلية الحقوق والعلوم السياسية</a:t>
            </a:r>
            <a:endParaRPr lang="fr-FR" sz="2000" dirty="0" smtClean="0">
              <a:latin typeface="Traditional Arabic" pitchFamily="18" charset="-78"/>
              <a:cs typeface="Traditional Arabic" pitchFamily="18" charset="-78"/>
            </a:endParaRPr>
          </a:p>
          <a:p>
            <a:pPr algn="ctr" rtl="1"/>
            <a:r>
              <a:rPr lang="ar-DZ" sz="2000" b="1" dirty="0" smtClean="0">
                <a:latin typeface="Traditional Arabic" pitchFamily="18" charset="-78"/>
                <a:cs typeface="Traditional Arabic" pitchFamily="18" charset="-78"/>
              </a:rPr>
              <a:t>قسم الحقوق </a:t>
            </a:r>
            <a:endParaRPr lang="fr-FR" sz="2000" dirty="0" smtClean="0">
              <a:latin typeface="Traditional Arabic" pitchFamily="18" charset="-78"/>
              <a:cs typeface="Traditional Arabic" pitchFamily="18" charset="-78"/>
            </a:endParaRPr>
          </a:p>
          <a:p>
            <a:pPr algn="ctr" rtl="1"/>
            <a:endParaRPr lang="ar-DZ" sz="2000" b="1" dirty="0" smtClean="0">
              <a:latin typeface="Traditional Arabic" pitchFamily="18" charset="-78"/>
              <a:cs typeface="Traditional Arabic" pitchFamily="18" charset="-78"/>
            </a:endParaRPr>
          </a:p>
        </p:txBody>
      </p:sp>
      <p:sp>
        <p:nvSpPr>
          <p:cNvPr id="15362" name="AutoShape 2" descr="Université de Laghouat - Community College - Laghouat | Facebook ..."/>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fr-FR"/>
          </a:p>
        </p:txBody>
      </p:sp>
      <p:sp>
        <p:nvSpPr>
          <p:cNvPr id="15364" name="AutoShape 4" descr="Université de Laghouat - Community College - Laghouat | Facebook ..."/>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fr-FR"/>
          </a:p>
        </p:txBody>
      </p:sp>
      <p:pic>
        <p:nvPicPr>
          <p:cNvPr id="15365" name="Picture 5" descr="C:\Users\sim\Desktop\téléchargement.png"/>
          <p:cNvPicPr>
            <a:picLocks noChangeAspect="1" noChangeArrowheads="1"/>
          </p:cNvPicPr>
          <p:nvPr/>
        </p:nvPicPr>
        <p:blipFill>
          <a:blip r:embed="rId2" cstate="print"/>
          <a:srcRect/>
          <a:stretch>
            <a:fillRect/>
          </a:stretch>
        </p:blipFill>
        <p:spPr bwMode="auto">
          <a:xfrm>
            <a:off x="7236296" y="188640"/>
            <a:ext cx="1359595" cy="1359595"/>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9" name="Picture 5" descr="C:\Users\sim\Desktop\téléchargement.png"/>
          <p:cNvPicPr>
            <a:picLocks noChangeAspect="1" noChangeArrowheads="1"/>
          </p:cNvPicPr>
          <p:nvPr/>
        </p:nvPicPr>
        <p:blipFill>
          <a:blip r:embed="rId2" cstate="print"/>
          <a:srcRect/>
          <a:stretch>
            <a:fillRect/>
          </a:stretch>
        </p:blipFill>
        <p:spPr bwMode="auto">
          <a:xfrm>
            <a:off x="2051720" y="260648"/>
            <a:ext cx="1359595" cy="1359595"/>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11" name="Rectangle 10"/>
          <p:cNvSpPr/>
          <p:nvPr/>
        </p:nvSpPr>
        <p:spPr>
          <a:xfrm>
            <a:off x="7740352" y="3068960"/>
            <a:ext cx="1019577" cy="400110"/>
          </a:xfrm>
          <a:prstGeom prst="rect">
            <a:avLst/>
          </a:prstGeom>
        </p:spPr>
        <p:txBody>
          <a:bodyPr wrap="square">
            <a:spAutoFit/>
          </a:bodyPr>
          <a:lstStyle/>
          <a:p>
            <a:pPr algn="ctr" rtl="1"/>
            <a:r>
              <a:rPr lang="ar-DZ" sz="2000" b="1" dirty="0" err="1" smtClean="0">
                <a:latin typeface="Traditional Arabic" pitchFamily="18" charset="-78"/>
                <a:cs typeface="Traditional Arabic" pitchFamily="18" charset="-78"/>
              </a:rPr>
              <a:t>الموضوع:</a:t>
            </a:r>
            <a:endParaRPr lang="ar-DZ" sz="2000" b="1" dirty="0" smtClean="0">
              <a:latin typeface="Traditional Arabic" pitchFamily="18" charset="-78"/>
              <a:cs typeface="Traditional Arabic" pitchFamily="18" charset="-78"/>
            </a:endParaRPr>
          </a:p>
        </p:txBody>
      </p:sp>
      <p:sp>
        <p:nvSpPr>
          <p:cNvPr id="12" name="Rectangle 11"/>
          <p:cNvSpPr/>
          <p:nvPr/>
        </p:nvSpPr>
        <p:spPr>
          <a:xfrm>
            <a:off x="2123728" y="4725144"/>
            <a:ext cx="6372200" cy="646331"/>
          </a:xfrm>
          <a:prstGeom prst="rect">
            <a:avLst/>
          </a:prstGeom>
        </p:spPr>
        <p:txBody>
          <a:bodyPr wrap="square">
            <a:spAutoFit/>
          </a:bodyPr>
          <a:lstStyle/>
          <a:p>
            <a:pPr algn="ctr" rtl="1"/>
            <a:r>
              <a:rPr lang="ar-DZ" b="1" dirty="0" smtClean="0">
                <a:latin typeface="Traditional Arabic" pitchFamily="18" charset="-78"/>
                <a:cs typeface="Traditional Arabic" pitchFamily="18" charset="-78"/>
              </a:rPr>
              <a:t>إعداد </a:t>
            </a:r>
            <a:r>
              <a:rPr lang="ar-DZ" b="1" dirty="0" err="1" smtClean="0">
                <a:latin typeface="Traditional Arabic" pitchFamily="18" charset="-78"/>
                <a:cs typeface="Traditional Arabic" pitchFamily="18" charset="-78"/>
              </a:rPr>
              <a:t>الطلبة </a:t>
            </a:r>
            <a:r>
              <a:rPr lang="ar-DZ" b="1" dirty="0" smtClean="0">
                <a:latin typeface="Traditional Arabic" pitchFamily="18" charset="-78"/>
                <a:cs typeface="Traditional Arabic" pitchFamily="18" charset="-78"/>
              </a:rPr>
              <a:t>:                                                         تحت إشراف </a:t>
            </a:r>
            <a:r>
              <a:rPr lang="ar-DZ" b="1" dirty="0" err="1" smtClean="0">
                <a:latin typeface="Traditional Arabic" pitchFamily="18" charset="-78"/>
                <a:cs typeface="Traditional Arabic" pitchFamily="18" charset="-78"/>
              </a:rPr>
              <a:t>الدكتور:</a:t>
            </a:r>
            <a:endParaRPr lang="ar-DZ" b="1" dirty="0" smtClean="0">
              <a:latin typeface="Traditional Arabic" pitchFamily="18" charset="-78"/>
              <a:cs typeface="Traditional Arabic" pitchFamily="18" charset="-78"/>
            </a:endParaRPr>
          </a:p>
          <a:p>
            <a:pPr algn="r" rtl="1"/>
            <a:endParaRPr lang="ar-DZ" dirty="0" smtClean="0"/>
          </a:p>
        </p:txBody>
      </p:sp>
      <p:sp>
        <p:nvSpPr>
          <p:cNvPr id="13" name="Rectangle 12"/>
          <p:cNvSpPr/>
          <p:nvPr/>
        </p:nvSpPr>
        <p:spPr>
          <a:xfrm>
            <a:off x="3923928" y="6165304"/>
            <a:ext cx="3240359" cy="400110"/>
          </a:xfrm>
          <a:prstGeom prst="rect">
            <a:avLst/>
          </a:prstGeom>
        </p:spPr>
        <p:txBody>
          <a:bodyPr wrap="square">
            <a:spAutoFit/>
          </a:bodyPr>
          <a:lstStyle/>
          <a:p>
            <a:pPr lvl="1" algn="ctr" rtl="1"/>
            <a:r>
              <a:rPr lang="ar-DZ" sz="2000" b="1" dirty="0" smtClean="0">
                <a:latin typeface="Traditional Arabic" pitchFamily="18" charset="-78"/>
                <a:cs typeface="Traditional Arabic" pitchFamily="18" charset="-78"/>
              </a:rPr>
              <a:t>السنة الجامعية:2020/2019 </a:t>
            </a:r>
          </a:p>
        </p:txBody>
      </p:sp>
      <p:sp>
        <p:nvSpPr>
          <p:cNvPr id="23553" name="Rectangle 1"/>
          <p:cNvSpPr>
            <a:spLocks noChangeArrowheads="1"/>
          </p:cNvSpPr>
          <p:nvPr/>
        </p:nvSpPr>
        <p:spPr bwMode="auto">
          <a:xfrm>
            <a:off x="2915816" y="1916832"/>
            <a:ext cx="4536504" cy="92333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1" eaLnBrk="1" fontAlgn="base" latinLnBrk="0" hangingPunct="1">
              <a:lnSpc>
                <a:spcPct val="100000"/>
              </a:lnSpc>
              <a:spcBef>
                <a:spcPct val="0"/>
              </a:spcBef>
              <a:spcAft>
                <a:spcPct val="0"/>
              </a:spcAft>
              <a:buClrTx/>
              <a:buSzTx/>
              <a:buFontTx/>
              <a:buNone/>
              <a:tabLst>
                <a:tab pos="6300788" algn="r"/>
              </a:tabLst>
            </a:pPr>
            <a:r>
              <a:rPr kumimoji="0" lang="en-US" sz="1800" b="1" i="0" u="none" strike="noStrike" cap="none" normalizeH="0" baseline="0" dirty="0" smtClean="0">
                <a:ln>
                  <a:noFill/>
                </a:ln>
                <a:solidFill>
                  <a:schemeClr val="tx1"/>
                </a:solidFill>
                <a:effectLst/>
                <a:latin typeface="Traditional Arabic" pitchFamily="18" charset="-78"/>
                <a:ea typeface="Calibri" pitchFamily="34" charset="0"/>
                <a:cs typeface="Traditional Arabic" pitchFamily="18" charset="-78"/>
              </a:rPr>
              <a:t> </a:t>
            </a:r>
            <a:r>
              <a:rPr kumimoji="0" lang="ar-DZ" b="1" i="0" u="none" strike="noStrike" cap="none" normalizeH="0" baseline="0" dirty="0" smtClean="0">
                <a:ln>
                  <a:noFill/>
                </a:ln>
                <a:solidFill>
                  <a:schemeClr val="tx1"/>
                </a:solidFill>
                <a:effectLst/>
                <a:latin typeface="Traditional Arabic" pitchFamily="18" charset="-78"/>
                <a:ea typeface="Calibri" pitchFamily="34" charset="0"/>
                <a:cs typeface="Traditional Arabic" pitchFamily="18" charset="-78"/>
              </a:rPr>
              <a:t>مذكرة تخرج مقدمة ضمن مقتضيات نيل شهادة </a:t>
            </a:r>
            <a:r>
              <a:rPr kumimoji="0" lang="ar-DZ" b="1" i="0" u="none" strike="noStrike" cap="none" normalizeH="0" baseline="0" dirty="0" err="1" smtClean="0">
                <a:ln>
                  <a:noFill/>
                </a:ln>
                <a:solidFill>
                  <a:schemeClr val="tx1"/>
                </a:solidFill>
                <a:effectLst/>
                <a:latin typeface="Traditional Arabic" pitchFamily="18" charset="-78"/>
                <a:ea typeface="Calibri" pitchFamily="34" charset="0"/>
                <a:cs typeface="Traditional Arabic" pitchFamily="18" charset="-78"/>
              </a:rPr>
              <a:t>الماستر</a:t>
            </a:r>
            <a:r>
              <a:rPr kumimoji="0" lang="ar-DZ" b="1" i="0" u="none" strike="noStrike" cap="none" normalizeH="0" baseline="0" dirty="0" smtClean="0">
                <a:ln>
                  <a:noFill/>
                </a:ln>
                <a:solidFill>
                  <a:schemeClr val="tx1"/>
                </a:solidFill>
                <a:effectLst/>
                <a:latin typeface="Traditional Arabic" pitchFamily="18" charset="-78"/>
                <a:ea typeface="Calibri" pitchFamily="34" charset="0"/>
                <a:cs typeface="Traditional Arabic" pitchFamily="18" charset="-78"/>
              </a:rPr>
              <a:t>  </a:t>
            </a:r>
            <a:r>
              <a:rPr kumimoji="0" lang="fr-FR" b="1" i="0" u="none" strike="noStrike" cap="none" normalizeH="0" baseline="0" dirty="0" smtClean="0">
                <a:ln>
                  <a:noFill/>
                </a:ln>
                <a:solidFill>
                  <a:schemeClr val="tx1"/>
                </a:solidFill>
                <a:effectLst/>
                <a:latin typeface="Traditional Arabic" pitchFamily="18" charset="-78"/>
                <a:ea typeface="Calibri" pitchFamily="34" charset="0"/>
                <a:cs typeface="Traditional Arabic" pitchFamily="18" charset="-78"/>
              </a:rPr>
              <a:t>LMD</a:t>
            </a:r>
            <a:r>
              <a:rPr kumimoji="0" lang="ar-DZ" b="1" i="0" u="none" strike="noStrike" cap="none" normalizeH="0" baseline="0" dirty="0" smtClean="0">
                <a:ln>
                  <a:noFill/>
                </a:ln>
                <a:solidFill>
                  <a:schemeClr val="tx1"/>
                </a:solidFill>
                <a:effectLst/>
                <a:latin typeface="Traditional Arabic" pitchFamily="18" charset="-78"/>
                <a:ea typeface="Calibri" pitchFamily="34" charset="0"/>
                <a:cs typeface="Traditional Arabic" pitchFamily="18" charset="-78"/>
              </a:rPr>
              <a:t>في الحقوق </a:t>
            </a:r>
            <a:endParaRPr kumimoji="0" lang="fr-FR" b="0" i="0" u="none" strike="noStrike" cap="none" normalizeH="0" baseline="0" dirty="0" smtClean="0">
              <a:ln>
                <a:noFill/>
              </a:ln>
              <a:solidFill>
                <a:schemeClr val="tx1"/>
              </a:solidFill>
              <a:effectLst/>
              <a:latin typeface="Traditional Arabic" pitchFamily="18" charset="-78"/>
              <a:cs typeface="Traditional Arabic" pitchFamily="18" charset="-78"/>
            </a:endParaRPr>
          </a:p>
          <a:p>
            <a:pPr marL="0" marR="0" lvl="0" indent="0" algn="ctr" defTabSz="914400" rtl="1" eaLnBrk="0" fontAlgn="base" latinLnBrk="0" hangingPunct="0">
              <a:lnSpc>
                <a:spcPct val="100000"/>
              </a:lnSpc>
              <a:spcBef>
                <a:spcPct val="0"/>
              </a:spcBef>
              <a:spcAft>
                <a:spcPct val="0"/>
              </a:spcAft>
              <a:buClrTx/>
              <a:buSzTx/>
              <a:buFontTx/>
              <a:buNone/>
              <a:tabLst>
                <a:tab pos="6300788" algn="r"/>
              </a:tabLst>
            </a:pPr>
            <a:r>
              <a:rPr kumimoji="0" lang="ar-DZ" b="1" i="0" u="none" strike="noStrike" cap="none" normalizeH="0" baseline="0" dirty="0" err="1" smtClean="0">
                <a:ln>
                  <a:noFill/>
                </a:ln>
                <a:solidFill>
                  <a:schemeClr val="tx1"/>
                </a:solidFill>
                <a:effectLst/>
                <a:latin typeface="Traditional Arabic" pitchFamily="18" charset="-78"/>
                <a:ea typeface="Calibri" pitchFamily="34" charset="0"/>
                <a:cs typeface="Traditional Arabic" pitchFamily="18" charset="-78"/>
              </a:rPr>
              <a:t>تخصص </a:t>
            </a:r>
            <a:r>
              <a:rPr kumimoji="0" lang="ar-DZ" b="1" i="0" u="none" strike="noStrike" cap="none" normalizeH="0" baseline="0" dirty="0" smtClean="0">
                <a:ln>
                  <a:noFill/>
                </a:ln>
                <a:solidFill>
                  <a:schemeClr val="tx1"/>
                </a:solidFill>
                <a:effectLst/>
                <a:latin typeface="Traditional Arabic" pitchFamily="18" charset="-78"/>
                <a:ea typeface="Calibri" pitchFamily="34" charset="0"/>
                <a:cs typeface="Traditional Arabic" pitchFamily="18" charset="-78"/>
              </a:rPr>
              <a:t>: قانون عقاري</a:t>
            </a:r>
            <a:endParaRPr kumimoji="0" lang="ar-DZ" b="0" i="0" u="none" strike="noStrike" cap="none" normalizeH="0" baseline="0" dirty="0" smtClean="0">
              <a:ln>
                <a:noFill/>
              </a:ln>
              <a:solidFill>
                <a:schemeClr val="tx1"/>
              </a:solidFill>
              <a:effectLst/>
              <a:latin typeface="Traditional Arabic" pitchFamily="18" charset="-78"/>
              <a:cs typeface="Traditional Arabic" pitchFamily="18" charset="-78"/>
            </a:endParaRPr>
          </a:p>
        </p:txBody>
      </p:sp>
      <p:sp>
        <p:nvSpPr>
          <p:cNvPr id="23554" name="Rectangle 2"/>
          <p:cNvSpPr>
            <a:spLocks noChangeArrowheads="1"/>
          </p:cNvSpPr>
          <p:nvPr/>
        </p:nvSpPr>
        <p:spPr bwMode="auto">
          <a:xfrm>
            <a:off x="2627784" y="3645024"/>
            <a:ext cx="4968552" cy="58477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DZ" sz="3200" b="1" i="0" u="none" strike="noStrike" cap="none" normalizeH="0" baseline="0" dirty="0" smtClean="0">
                <a:ln>
                  <a:noFill/>
                </a:ln>
                <a:solidFill>
                  <a:schemeClr val="accent1">
                    <a:lumMod val="75000"/>
                  </a:schemeClr>
                </a:solidFill>
                <a:effectLst/>
                <a:latin typeface="Traditional Arabic" pitchFamily="18" charset="-78"/>
                <a:ea typeface="Calibri" pitchFamily="34" charset="0"/>
                <a:cs typeface="Traditional Arabic" pitchFamily="18" charset="-78"/>
              </a:rPr>
              <a:t>الحماية الجزائية للأملاك العقارية الخاصة</a:t>
            </a:r>
            <a:endParaRPr kumimoji="0" lang="ar-DZ" sz="2000" b="0" i="0" u="none" strike="noStrike" cap="none" normalizeH="0" baseline="0" dirty="0" smtClean="0">
              <a:ln>
                <a:noFill/>
              </a:ln>
              <a:solidFill>
                <a:schemeClr val="accent1">
                  <a:lumMod val="75000"/>
                </a:schemeClr>
              </a:solidFill>
              <a:effectLst/>
              <a:latin typeface="Arial" pitchFamily="34" charset="0"/>
              <a:cs typeface="Arial" pitchFamily="34" charset="0"/>
            </a:endParaRPr>
          </a:p>
        </p:txBody>
      </p:sp>
      <p:sp>
        <p:nvSpPr>
          <p:cNvPr id="23555" name="Rectangle 3"/>
          <p:cNvSpPr>
            <a:spLocks noChangeArrowheads="1"/>
          </p:cNvSpPr>
          <p:nvPr/>
        </p:nvSpPr>
        <p:spPr bwMode="auto">
          <a:xfrm>
            <a:off x="6660232" y="5062627"/>
            <a:ext cx="1583160" cy="64633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Char char="•"/>
              <a:tabLst/>
            </a:pPr>
            <a:r>
              <a:rPr kumimoji="0" lang="ar-DZ" b="0" i="0" u="none" strike="noStrike" cap="none" normalizeH="0" baseline="0" dirty="0" smtClean="0">
                <a:ln>
                  <a:noFill/>
                </a:ln>
                <a:solidFill>
                  <a:schemeClr val="tx1"/>
                </a:solidFill>
                <a:effectLst/>
                <a:latin typeface="Traditional Arabic" pitchFamily="18" charset="-78"/>
                <a:ea typeface="Calibri" pitchFamily="34" charset="0"/>
                <a:cs typeface="Traditional Arabic" pitchFamily="18" charset="-78"/>
              </a:rPr>
              <a:t>بن داود عادل الأمين</a:t>
            </a:r>
            <a:endParaRPr kumimoji="0" lang="fr-FR" sz="1000" b="0" i="0" u="none" strike="noStrike" cap="none" normalizeH="0" baseline="0" dirty="0" smtClean="0">
              <a:ln>
                <a:noFill/>
              </a:ln>
              <a:solidFill>
                <a:schemeClr val="tx1"/>
              </a:solidFill>
              <a:effectLst/>
              <a:latin typeface="Traditional Arabic" pitchFamily="18" charset="-78"/>
              <a:cs typeface="Traditional Arabic" pitchFamily="18" charset="-78"/>
            </a:endParaRPr>
          </a:p>
          <a:p>
            <a:pPr marL="0" marR="0" lvl="0" indent="0" algn="r" defTabSz="914400" rtl="1" eaLnBrk="0" fontAlgn="base" latinLnBrk="0" hangingPunct="0">
              <a:lnSpc>
                <a:spcPct val="100000"/>
              </a:lnSpc>
              <a:spcBef>
                <a:spcPct val="0"/>
              </a:spcBef>
              <a:spcAft>
                <a:spcPct val="0"/>
              </a:spcAft>
              <a:buClrTx/>
              <a:buSzTx/>
              <a:buFontTx/>
              <a:buChar char="•"/>
              <a:tabLst/>
            </a:pPr>
            <a:r>
              <a:rPr kumimoji="0" lang="ar-DZ" b="0" i="0" u="none" strike="noStrike" cap="none" normalizeH="0" baseline="0" dirty="0" err="1" smtClean="0">
                <a:ln>
                  <a:noFill/>
                </a:ln>
                <a:solidFill>
                  <a:schemeClr val="tx1"/>
                </a:solidFill>
                <a:effectLst/>
                <a:latin typeface="Traditional Arabic" pitchFamily="18" charset="-78"/>
                <a:ea typeface="Calibri" pitchFamily="34" charset="0"/>
                <a:cs typeface="Traditional Arabic" pitchFamily="18" charset="-78"/>
              </a:rPr>
              <a:t>بوعامر</a:t>
            </a:r>
            <a:r>
              <a:rPr kumimoji="0" lang="ar-DZ" b="0" i="0" u="none" strike="noStrike" cap="none" normalizeH="0" baseline="0" dirty="0" smtClean="0">
                <a:ln>
                  <a:noFill/>
                </a:ln>
                <a:solidFill>
                  <a:schemeClr val="tx1"/>
                </a:solidFill>
                <a:effectLst/>
                <a:latin typeface="Traditional Arabic" pitchFamily="18" charset="-78"/>
                <a:ea typeface="Calibri" pitchFamily="34" charset="0"/>
                <a:cs typeface="Traditional Arabic" pitchFamily="18" charset="-78"/>
              </a:rPr>
              <a:t> حمزة</a:t>
            </a:r>
            <a:endParaRPr kumimoji="0" lang="ar-DZ" sz="2400" b="0" i="0" u="none" strike="noStrike" cap="none" normalizeH="0" baseline="0" dirty="0" smtClean="0">
              <a:ln>
                <a:noFill/>
              </a:ln>
              <a:solidFill>
                <a:schemeClr val="tx1"/>
              </a:solidFill>
              <a:effectLst/>
              <a:latin typeface="Traditional Arabic" pitchFamily="18" charset="-78"/>
              <a:cs typeface="Traditional Arabic" pitchFamily="18" charset="-78"/>
            </a:endParaRPr>
          </a:p>
        </p:txBody>
      </p:sp>
      <p:sp>
        <p:nvSpPr>
          <p:cNvPr id="23559" name="Rectangle 7"/>
          <p:cNvSpPr>
            <a:spLocks noChangeArrowheads="1"/>
          </p:cNvSpPr>
          <p:nvPr/>
        </p:nvSpPr>
        <p:spPr bwMode="auto">
          <a:xfrm>
            <a:off x="1619672" y="4812541"/>
            <a:ext cx="2304256" cy="61555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tab pos="1846263" algn="l"/>
                <a:tab pos="6300788" algn="r"/>
              </a:tabLst>
            </a:pPr>
            <a:endParaRPr kumimoji="0" lang="ar-DZ" sz="1800" b="1" i="0" u="none" strike="noStrike" cap="none" normalizeH="0" baseline="0" dirty="0" smtClean="0">
              <a:ln>
                <a:noFill/>
              </a:ln>
              <a:solidFill>
                <a:schemeClr val="tx1"/>
              </a:solidFill>
              <a:effectLst/>
              <a:latin typeface="Traditional Arabic" pitchFamily="18" charset="-78"/>
              <a:ea typeface="Calibri" pitchFamily="34" charset="0"/>
              <a:cs typeface="Traditional Arabic" pitchFamily="18" charset="-78"/>
            </a:endParaRPr>
          </a:p>
          <a:p>
            <a:pPr marL="0" marR="0" lvl="0" indent="0" algn="r" defTabSz="914400" rtl="1" eaLnBrk="0" fontAlgn="base" latinLnBrk="0" hangingPunct="0">
              <a:lnSpc>
                <a:spcPct val="100000"/>
              </a:lnSpc>
              <a:spcBef>
                <a:spcPct val="0"/>
              </a:spcBef>
              <a:spcAft>
                <a:spcPct val="0"/>
              </a:spcAft>
              <a:buClrTx/>
              <a:buSzTx/>
              <a:buFontTx/>
              <a:buNone/>
              <a:tabLst>
                <a:tab pos="1846263" algn="l"/>
                <a:tab pos="6300788" algn="r"/>
              </a:tabLst>
            </a:pPr>
            <a:r>
              <a:rPr kumimoji="0" lang="ar-DZ" sz="1600" b="1" i="0" u="none" strike="noStrike" cap="none" normalizeH="0" baseline="0" dirty="0" err="1" smtClean="0">
                <a:ln>
                  <a:noFill/>
                </a:ln>
                <a:solidFill>
                  <a:schemeClr val="tx1"/>
                </a:solidFill>
                <a:effectLst/>
                <a:latin typeface="Traditional Arabic" pitchFamily="18" charset="-78"/>
                <a:ea typeface="Calibri" pitchFamily="34" charset="0"/>
                <a:cs typeface="Traditional Arabic" pitchFamily="18" charset="-78"/>
              </a:rPr>
              <a:t>أ.</a:t>
            </a:r>
            <a:r>
              <a:rPr kumimoji="0" lang="ar-DZ" sz="1600" b="0" i="0" u="none" strike="noStrike" cap="none" normalizeH="0" baseline="0" dirty="0" err="1" smtClean="0">
                <a:ln>
                  <a:noFill/>
                </a:ln>
                <a:solidFill>
                  <a:schemeClr val="tx1"/>
                </a:solidFill>
                <a:effectLst/>
                <a:latin typeface="Traditional Arabic" pitchFamily="18" charset="-78"/>
                <a:ea typeface="Calibri" pitchFamily="34" charset="0"/>
                <a:cs typeface="Traditional Arabic" pitchFamily="18" charset="-78"/>
              </a:rPr>
              <a:t>د.</a:t>
            </a:r>
            <a:r>
              <a:rPr kumimoji="0" lang="ar-DZ" sz="1600" b="0" i="0" u="none" strike="noStrike" cap="none" normalizeH="0" baseline="0" dirty="0" smtClean="0">
                <a:ln>
                  <a:noFill/>
                </a:ln>
                <a:solidFill>
                  <a:schemeClr val="tx1"/>
                </a:solidFill>
                <a:effectLst/>
                <a:latin typeface="Traditional Arabic" pitchFamily="18" charset="-78"/>
                <a:ea typeface="Calibri" pitchFamily="34" charset="0"/>
                <a:cs typeface="Traditional Arabic" pitchFamily="18" charset="-78"/>
              </a:rPr>
              <a:t> </a:t>
            </a:r>
            <a:r>
              <a:rPr kumimoji="0" lang="ar-DZ" sz="1600" b="0" i="0" u="none" strike="noStrike" cap="none" normalizeH="0" baseline="0" dirty="0" err="1" smtClean="0">
                <a:ln>
                  <a:noFill/>
                </a:ln>
                <a:solidFill>
                  <a:schemeClr val="tx1"/>
                </a:solidFill>
                <a:effectLst/>
                <a:latin typeface="Traditional Arabic" pitchFamily="18" charset="-78"/>
                <a:ea typeface="Calibri" pitchFamily="34" charset="0"/>
                <a:cs typeface="Traditional Arabic" pitchFamily="18" charset="-78"/>
              </a:rPr>
              <a:t>بوقرين</a:t>
            </a:r>
            <a:r>
              <a:rPr kumimoji="0" lang="ar-DZ" sz="1600" b="0" i="0" u="none" strike="noStrike" cap="none" normalizeH="0" baseline="0" dirty="0" smtClean="0">
                <a:ln>
                  <a:noFill/>
                </a:ln>
                <a:solidFill>
                  <a:schemeClr val="tx1"/>
                </a:solidFill>
                <a:effectLst/>
                <a:latin typeface="Traditional Arabic" pitchFamily="18" charset="-78"/>
                <a:ea typeface="Calibri" pitchFamily="34" charset="0"/>
                <a:cs typeface="Traditional Arabic" pitchFamily="18" charset="-78"/>
              </a:rPr>
              <a:t> عبد الحليم</a:t>
            </a:r>
            <a:endParaRPr kumimoji="0" lang="ar-DZ" sz="16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ransition>
    <p:diamond/>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1907704" y="332656"/>
            <a:ext cx="5112568" cy="584775"/>
          </a:xfrm>
          <a:prstGeom prst="rect">
            <a:avLst/>
          </a:prstGeom>
        </p:spPr>
        <p:txBody>
          <a:bodyPr wrap="square">
            <a:spAutoFit/>
          </a:bodyPr>
          <a:lstStyle/>
          <a:p>
            <a:pPr lvl="0" algn="ctr" rtl="1" fontAlgn="base">
              <a:spcBef>
                <a:spcPct val="0"/>
              </a:spcBef>
              <a:spcAft>
                <a:spcPct val="0"/>
              </a:spcAft>
            </a:pPr>
            <a:r>
              <a:rPr lang="ar-DZ" sz="3200" b="1" i="1" dirty="0" smtClean="0">
                <a:solidFill>
                  <a:srgbClr val="FF0000"/>
                </a:solidFill>
                <a:effectLst>
                  <a:innerShdw blurRad="114300">
                    <a:prstClr val="black"/>
                  </a:innerShdw>
                  <a:reflection blurRad="6350" stA="60000" endA="900" endPos="60000" dist="60007" dir="5400000" sy="-100000" algn="bl" rotWithShape="0"/>
                </a:effectLst>
                <a:latin typeface="Traditional Arabic" pitchFamily="18" charset="-78"/>
                <a:cs typeface="Traditional Arabic" pitchFamily="18" charset="-78"/>
              </a:rPr>
              <a:t>مقدمة</a:t>
            </a:r>
            <a:endParaRPr lang="fr-FR" sz="3200" b="1" i="1" dirty="0" smtClean="0">
              <a:solidFill>
                <a:srgbClr val="FF0000"/>
              </a:solidFill>
              <a:effectLst>
                <a:innerShdw blurRad="114300">
                  <a:prstClr val="black"/>
                </a:innerShdw>
                <a:reflection blurRad="6350" stA="60000" endA="900" endPos="60000" dist="60007" dir="5400000" sy="-100000" algn="bl" rotWithShape="0"/>
              </a:effectLst>
              <a:latin typeface="Traditional Arabic" pitchFamily="18" charset="-78"/>
              <a:cs typeface="Traditional Arabic" pitchFamily="18" charset="-78"/>
            </a:endParaRPr>
          </a:p>
        </p:txBody>
      </p:sp>
      <p:sp>
        <p:nvSpPr>
          <p:cNvPr id="22529" name="Rectangle 1"/>
          <p:cNvSpPr>
            <a:spLocks noChangeArrowheads="1"/>
          </p:cNvSpPr>
          <p:nvPr/>
        </p:nvSpPr>
        <p:spPr bwMode="auto">
          <a:xfrm>
            <a:off x="467544" y="1412776"/>
            <a:ext cx="8172400" cy="420884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indent="449263" algn="justLow" rtl="1" fontAlgn="base">
              <a:lnSpc>
                <a:spcPct val="150000"/>
              </a:lnSpc>
              <a:spcBef>
                <a:spcPct val="0"/>
              </a:spcBef>
              <a:spcAft>
                <a:spcPct val="0"/>
              </a:spcAft>
            </a:pPr>
            <a:r>
              <a:rPr kumimoji="0" lang="ar-SA" sz="2000" b="0" i="0" u="none" strike="noStrike" cap="none" normalizeH="0" baseline="0" dirty="0" smtClean="0">
                <a:ln>
                  <a:noFill/>
                </a:ln>
                <a:solidFill>
                  <a:srgbClr val="000000"/>
                </a:solidFill>
                <a:effectLst/>
                <a:latin typeface="Traditional Arabic" pitchFamily="18" charset="-78"/>
                <a:ea typeface="Calibri" pitchFamily="34" charset="0"/>
                <a:cs typeface="Traditional Arabic" pitchFamily="18" charset="-78"/>
              </a:rPr>
              <a:t>يعد العقار قاعدة أساسية في الحياة الاجتماعية والاقتصادية لأي بلد لذا يحوز هذا المجال اهتماما كثيرا من أجل المحافظة عليه وترقيته سواء كانت الملكية عامة أو خاصة، لذلك موضوع العقار يكتسي أهمية بالغة في المنظومة القانونية للملكية وبما أن  حق  الملكية مكفول دستوريا فقد أولى المشرع الجزائري حصانة قانونية لهذه الملكية، سواء كانت ملكية الأفراد أو ملكية </a:t>
            </a:r>
            <a:r>
              <a:rPr kumimoji="0" lang="ar-SA" sz="2000" b="0" i="0" u="none" strike="noStrike" cap="none" normalizeH="0" baseline="0" dirty="0" err="1" smtClean="0">
                <a:ln>
                  <a:noFill/>
                </a:ln>
                <a:solidFill>
                  <a:srgbClr val="000000"/>
                </a:solidFill>
                <a:effectLst/>
                <a:latin typeface="Traditional Arabic" pitchFamily="18" charset="-78"/>
                <a:ea typeface="Calibri" pitchFamily="34" charset="0"/>
                <a:cs typeface="Traditional Arabic" pitchFamily="18" charset="-78"/>
              </a:rPr>
              <a:t>الدولة.</a:t>
            </a:r>
            <a:r>
              <a:rPr lang="ar-SA" sz="2000" dirty="0" smtClean="0">
                <a:latin typeface="Traditional Arabic" pitchFamily="18" charset="-78"/>
                <a:cs typeface="Traditional Arabic" pitchFamily="18" charset="-78"/>
              </a:rPr>
              <a:t> ولقد حرص المشرع الجزائري على وضع حماية خاصة للتكفل بالعقار والذي اتسم بعدم الاستقرار  وعدم الانسجام في البداية لعدم وجود سياسة عقارية ثابتة وواضحة المعالم، وبالرجوع الى أحكام الدستور نجده نص على نوعين من الملكية العقارية وهي الملكية العقارية الوطنية والملكية العقارية الخاصة إضافة الى  اليات </a:t>
            </a:r>
            <a:r>
              <a:rPr lang="ar-SA" sz="2000" dirty="0" err="1" smtClean="0">
                <a:latin typeface="Traditional Arabic" pitchFamily="18" charset="-78"/>
                <a:cs typeface="Traditional Arabic" pitchFamily="18" charset="-78"/>
              </a:rPr>
              <a:t>حمايتها.</a:t>
            </a:r>
            <a:r>
              <a:rPr lang="ar-SA" sz="2000" dirty="0" smtClean="0">
                <a:latin typeface="Traditional Arabic" pitchFamily="18" charset="-78"/>
                <a:cs typeface="Traditional Arabic" pitchFamily="18" charset="-78"/>
              </a:rPr>
              <a:t> </a:t>
            </a:r>
            <a:endParaRPr lang="fr-FR" sz="2000" dirty="0" smtClean="0">
              <a:latin typeface="Traditional Arabic" pitchFamily="18" charset="-78"/>
              <a:cs typeface="Traditional Arabic" pitchFamily="18" charset="-78"/>
            </a:endParaRPr>
          </a:p>
          <a:p>
            <a:pPr lvl="0" indent="449263" algn="justLow" rtl="1" fontAlgn="base">
              <a:lnSpc>
                <a:spcPct val="150000"/>
              </a:lnSpc>
              <a:spcBef>
                <a:spcPct val="0"/>
              </a:spcBef>
              <a:spcAft>
                <a:spcPct val="0"/>
              </a:spcAft>
            </a:pPr>
            <a:r>
              <a:rPr lang="ar-SA" sz="2000" dirty="0" smtClean="0">
                <a:latin typeface="Traditional Arabic" pitchFamily="18" charset="-78"/>
                <a:cs typeface="Traditional Arabic" pitchFamily="18" charset="-78"/>
              </a:rPr>
              <a:t>يلجأ المشرع الجزائري إلى الحماية الجزائية للملكية العقارية نتيجة عدم فعالية الحماية الإدارية والمدنية لأن التجاوزات الخطيرة والمتكررة دفعت بالمشرع الجزائري إلى وضع نصوص قانونية جزائية من أجل حماية الملكية </a:t>
            </a:r>
            <a:r>
              <a:rPr lang="ar-SA" sz="2000" dirty="0" err="1" smtClean="0">
                <a:latin typeface="Traditional Arabic" pitchFamily="18" charset="-78"/>
                <a:cs typeface="Traditional Arabic" pitchFamily="18" charset="-78"/>
              </a:rPr>
              <a:t>العقارية.</a:t>
            </a:r>
            <a:r>
              <a:rPr lang="ar-SA" sz="2000" dirty="0" smtClean="0">
                <a:latin typeface="Traditional Arabic" pitchFamily="18" charset="-78"/>
                <a:cs typeface="Traditional Arabic" pitchFamily="18" charset="-78"/>
              </a:rPr>
              <a:t> </a:t>
            </a:r>
            <a:endParaRPr lang="fr-FR" sz="2000" dirty="0" smtClean="0">
              <a:latin typeface="Traditional Arabic" pitchFamily="18" charset="-78"/>
              <a:cs typeface="Traditional Arabic" pitchFamily="18" charset="-78"/>
            </a:endParaRPr>
          </a:p>
          <a:p>
            <a:pPr lvl="0" indent="449263" algn="justLow" rtl="1" fontAlgn="base">
              <a:lnSpc>
                <a:spcPct val="150000"/>
              </a:lnSpc>
              <a:spcBef>
                <a:spcPct val="0"/>
              </a:spcBef>
              <a:spcAft>
                <a:spcPct val="0"/>
              </a:spcAft>
            </a:pPr>
            <a:endParaRPr kumimoji="0" lang="ar-SA" sz="2000" b="0" i="0" u="none" strike="noStrike" cap="none" normalizeH="0" baseline="0" dirty="0" smtClean="0">
              <a:ln>
                <a:noFill/>
              </a:ln>
              <a:solidFill>
                <a:schemeClr val="tx1"/>
              </a:solidFill>
              <a:effectLst/>
              <a:latin typeface="Traditional Arabic" pitchFamily="18" charset="-78"/>
              <a:cs typeface="Traditional Arabic" pitchFamily="18" charset="-78"/>
            </a:endParaRPr>
          </a:p>
        </p:txBody>
      </p:sp>
    </p:spTree>
  </p:cSld>
  <p:clrMapOvr>
    <a:masterClrMapping/>
  </p:clrMapOvr>
  <p:transition>
    <p:wipe dir="d"/>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1"/>
          <p:cNvSpPr>
            <a:spLocks noChangeArrowheads="1"/>
          </p:cNvSpPr>
          <p:nvPr/>
        </p:nvSpPr>
        <p:spPr bwMode="auto">
          <a:xfrm>
            <a:off x="467544" y="782852"/>
            <a:ext cx="8063880" cy="353943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1" eaLnBrk="1" fontAlgn="base" latinLnBrk="0" hangingPunct="1">
              <a:lnSpc>
                <a:spcPct val="200000"/>
              </a:lnSpc>
              <a:spcBef>
                <a:spcPct val="0"/>
              </a:spcBef>
              <a:spcAft>
                <a:spcPct val="0"/>
              </a:spcAft>
              <a:buClrTx/>
              <a:buSzTx/>
              <a:buFontTx/>
              <a:buNone/>
              <a:tabLst/>
            </a:pPr>
            <a:r>
              <a:rPr kumimoji="0" lang="ar-SA" sz="2000" b="0" i="0" u="none" strike="noStrike" cap="none" normalizeH="0" baseline="0" dirty="0" smtClean="0">
                <a:ln>
                  <a:noFill/>
                </a:ln>
                <a:solidFill>
                  <a:srgbClr val="000000"/>
                </a:solidFill>
                <a:effectLst/>
                <a:latin typeface="Traditional Arabic" pitchFamily="18" charset="-78"/>
                <a:ea typeface="Calibri" pitchFamily="34" charset="0"/>
                <a:cs typeface="Traditional Arabic" pitchFamily="18" charset="-78"/>
              </a:rPr>
              <a:t>وبعد ما سبق ذكره تتبادر معالم الإشكالية الأساسية التي يثيرها موضوع دراستنا المتمثل في التساؤل التالي:</a:t>
            </a:r>
            <a:endParaRPr kumimoji="0" lang="fr-FR" sz="2000" b="0" i="0" u="none" strike="noStrike" cap="none" normalizeH="0" baseline="0" dirty="0" smtClean="0">
              <a:ln>
                <a:noFill/>
              </a:ln>
              <a:solidFill>
                <a:schemeClr val="tx1"/>
              </a:solidFill>
              <a:effectLst/>
              <a:latin typeface="Traditional Arabic" pitchFamily="18" charset="-78"/>
              <a:cs typeface="Traditional Arabic" pitchFamily="18" charset="-78"/>
            </a:endParaRPr>
          </a:p>
          <a:p>
            <a:pPr marL="0" marR="0" lvl="0" indent="0" algn="justLow" defTabSz="914400" rtl="1" eaLnBrk="0" fontAlgn="base" latinLnBrk="0" hangingPunct="0">
              <a:lnSpc>
                <a:spcPct val="200000"/>
              </a:lnSpc>
              <a:spcBef>
                <a:spcPct val="0"/>
              </a:spcBef>
              <a:spcAft>
                <a:spcPct val="0"/>
              </a:spcAft>
              <a:buClrTx/>
              <a:buSzTx/>
              <a:buFontTx/>
              <a:buNone/>
              <a:tabLst/>
            </a:pPr>
            <a:endParaRPr kumimoji="0" lang="fr-FR" sz="2800" b="1" i="0" u="none" strike="noStrike" cap="none" normalizeH="0" baseline="0" dirty="0" smtClean="0">
              <a:ln>
                <a:noFill/>
              </a:ln>
              <a:solidFill>
                <a:srgbClr val="000000"/>
              </a:solidFill>
              <a:effectLst/>
              <a:latin typeface="Traditional Arabic" pitchFamily="18" charset="-78"/>
              <a:ea typeface="Calibri" pitchFamily="34" charset="0"/>
              <a:cs typeface="Traditional Arabic" pitchFamily="18" charset="-78"/>
            </a:endParaRPr>
          </a:p>
          <a:p>
            <a:pPr marL="0" marR="0" lvl="0" indent="0" algn="ctr" defTabSz="914400" rtl="1" eaLnBrk="0" fontAlgn="base" latinLnBrk="0" hangingPunct="0">
              <a:lnSpc>
                <a:spcPct val="200000"/>
              </a:lnSpc>
              <a:spcBef>
                <a:spcPct val="0"/>
              </a:spcBef>
              <a:spcAft>
                <a:spcPct val="0"/>
              </a:spcAft>
              <a:buClrTx/>
              <a:buSzTx/>
              <a:buFontTx/>
              <a:buNone/>
              <a:tabLst/>
            </a:pPr>
            <a:r>
              <a:rPr kumimoji="0" lang="ar-SA" sz="3200" b="1" i="0" u="none" strike="noStrike" cap="none" normalizeH="0" baseline="0" dirty="0" smtClean="0">
                <a:ln>
                  <a:noFill/>
                </a:ln>
                <a:solidFill>
                  <a:schemeClr val="accent1">
                    <a:lumMod val="75000"/>
                  </a:schemeClr>
                </a:solidFill>
                <a:effectLst/>
                <a:latin typeface="Traditional Arabic" pitchFamily="18" charset="-78"/>
                <a:ea typeface="Calibri" pitchFamily="34" charset="0"/>
                <a:cs typeface="Traditional Arabic" pitchFamily="18" charset="-78"/>
              </a:rPr>
              <a:t>ما مدى فعالية النصوص القانونية في حماية الملكية العقارية الخاصة من الناحية </a:t>
            </a:r>
            <a:r>
              <a:rPr kumimoji="0" lang="ar-SA" sz="3200" b="1" i="0" u="none" strike="noStrike" cap="none" normalizeH="0" baseline="0" dirty="0" err="1" smtClean="0">
                <a:ln>
                  <a:noFill/>
                </a:ln>
                <a:solidFill>
                  <a:schemeClr val="accent1">
                    <a:lumMod val="75000"/>
                  </a:schemeClr>
                </a:solidFill>
                <a:effectLst/>
                <a:latin typeface="Traditional Arabic" pitchFamily="18" charset="-78"/>
                <a:ea typeface="Calibri" pitchFamily="34" charset="0"/>
                <a:cs typeface="Traditional Arabic" pitchFamily="18" charset="-78"/>
              </a:rPr>
              <a:t>الجزائية؟</a:t>
            </a:r>
            <a:endParaRPr kumimoji="0" lang="ar-SA" sz="3200" b="0" i="0" u="none" strike="noStrike" cap="none" normalizeH="0" baseline="0" dirty="0" smtClean="0">
              <a:ln>
                <a:noFill/>
              </a:ln>
              <a:solidFill>
                <a:schemeClr val="accent1">
                  <a:lumMod val="75000"/>
                </a:schemeClr>
              </a:solidFill>
              <a:effectLst/>
              <a:latin typeface="Traditional Arabic" pitchFamily="18" charset="-78"/>
              <a:cs typeface="Traditional Arabic" pitchFamily="18" charset="-78"/>
            </a:endParaRPr>
          </a:p>
        </p:txBody>
      </p:sp>
    </p:spTree>
  </p:cSld>
  <p:clrMapOvr>
    <a:masterClrMapping/>
  </p:clrMapOvr>
  <p:transition>
    <p:wedg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Rectangle 1"/>
          <p:cNvSpPr>
            <a:spLocks noChangeArrowheads="1"/>
          </p:cNvSpPr>
          <p:nvPr/>
        </p:nvSpPr>
        <p:spPr bwMode="auto">
          <a:xfrm>
            <a:off x="395536" y="1554178"/>
            <a:ext cx="8100392" cy="295465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1" eaLnBrk="1" fontAlgn="base" latinLnBrk="0" hangingPunct="1">
              <a:lnSpc>
                <a:spcPct val="200000"/>
              </a:lnSpc>
              <a:spcBef>
                <a:spcPct val="0"/>
              </a:spcBef>
              <a:spcAft>
                <a:spcPct val="0"/>
              </a:spcAft>
              <a:buClrTx/>
              <a:buSzTx/>
              <a:buFontTx/>
              <a:buNone/>
              <a:tabLst/>
            </a:pPr>
            <a:r>
              <a:rPr kumimoji="0" lang="ar-SA" sz="2400" b="0" i="0" u="none" strike="noStrike" cap="none" normalizeH="0" baseline="0" dirty="0" smtClean="0">
                <a:ln>
                  <a:noFill/>
                </a:ln>
                <a:solidFill>
                  <a:srgbClr val="000000"/>
                </a:solidFill>
                <a:effectLst/>
                <a:latin typeface="Traditional Arabic" pitchFamily="18" charset="-78"/>
                <a:ea typeface="Calibri" pitchFamily="34" charset="0"/>
                <a:cs typeface="Traditional Arabic" pitchFamily="18" charset="-78"/>
              </a:rPr>
              <a:t>ويندرج ضمن هذه الإشكالية الرئيسية تساؤلات فرعية تتمثل فيما يلي:</a:t>
            </a:r>
            <a:endParaRPr kumimoji="0" lang="fr-FR" sz="2400" b="0" i="0" u="none" strike="noStrike" cap="none" normalizeH="0" baseline="0" dirty="0" smtClean="0">
              <a:ln>
                <a:noFill/>
              </a:ln>
              <a:solidFill>
                <a:schemeClr val="tx1"/>
              </a:solidFill>
              <a:effectLst/>
              <a:latin typeface="Traditional Arabic" pitchFamily="18" charset="-78"/>
              <a:cs typeface="Traditional Arabic" pitchFamily="18" charset="-78"/>
            </a:endParaRPr>
          </a:p>
          <a:p>
            <a:pPr marL="0" marR="0" lvl="0" indent="0" algn="justLow" defTabSz="914400" rtl="1" eaLnBrk="0" fontAlgn="base" latinLnBrk="0" hangingPunct="0">
              <a:lnSpc>
                <a:spcPct val="200000"/>
              </a:lnSpc>
              <a:spcBef>
                <a:spcPct val="0"/>
              </a:spcBef>
              <a:spcAft>
                <a:spcPct val="0"/>
              </a:spcAft>
              <a:buClrTx/>
              <a:buSzTx/>
              <a:buFontTx/>
              <a:buChar char="•"/>
              <a:tabLst/>
            </a:pPr>
            <a:r>
              <a:rPr kumimoji="0" lang="ar-SA" sz="2400" b="0" i="0" u="none" strike="noStrike" cap="none" normalizeH="0" baseline="0" dirty="0" smtClean="0">
                <a:ln>
                  <a:noFill/>
                </a:ln>
                <a:solidFill>
                  <a:srgbClr val="000000"/>
                </a:solidFill>
                <a:effectLst/>
                <a:latin typeface="Traditional Arabic" pitchFamily="18" charset="-78"/>
                <a:ea typeface="Calibri" pitchFamily="34" charset="0"/>
                <a:cs typeface="Traditional Arabic" pitchFamily="18" charset="-78"/>
              </a:rPr>
              <a:t>ما المقصود بالحماية </a:t>
            </a:r>
            <a:r>
              <a:rPr kumimoji="0" lang="ar-SA" sz="2400" b="0" i="0" u="none" strike="noStrike" cap="none" normalizeH="0" baseline="0" dirty="0" err="1" smtClean="0">
                <a:ln>
                  <a:noFill/>
                </a:ln>
                <a:solidFill>
                  <a:srgbClr val="000000"/>
                </a:solidFill>
                <a:effectLst/>
                <a:latin typeface="Traditional Arabic" pitchFamily="18" charset="-78"/>
                <a:ea typeface="Calibri" pitchFamily="34" charset="0"/>
                <a:cs typeface="Traditional Arabic" pitchFamily="18" charset="-78"/>
              </a:rPr>
              <a:t>الجزائية ؟</a:t>
            </a:r>
            <a:endParaRPr kumimoji="0" lang="fr-FR" sz="2400" b="0" i="0" u="none" strike="noStrike" cap="none" normalizeH="0" baseline="0" dirty="0" smtClean="0">
              <a:ln>
                <a:noFill/>
              </a:ln>
              <a:solidFill>
                <a:schemeClr val="tx1"/>
              </a:solidFill>
              <a:effectLst/>
              <a:latin typeface="Traditional Arabic" pitchFamily="18" charset="-78"/>
              <a:cs typeface="Traditional Arabic" pitchFamily="18" charset="-78"/>
            </a:endParaRPr>
          </a:p>
          <a:p>
            <a:pPr marL="0" marR="0" lvl="0" indent="0" algn="justLow" defTabSz="914400" rtl="1" eaLnBrk="0" fontAlgn="base" latinLnBrk="0" hangingPunct="0">
              <a:lnSpc>
                <a:spcPct val="200000"/>
              </a:lnSpc>
              <a:spcBef>
                <a:spcPct val="0"/>
              </a:spcBef>
              <a:spcAft>
                <a:spcPct val="0"/>
              </a:spcAft>
              <a:buClrTx/>
              <a:buSzTx/>
              <a:buFontTx/>
              <a:buChar char="•"/>
              <a:tabLst/>
            </a:pPr>
            <a:r>
              <a:rPr kumimoji="0" lang="ar-SA" sz="2400" b="0" i="0" u="none" strike="noStrike" cap="none" normalizeH="0" baseline="0" dirty="0" smtClean="0">
                <a:ln>
                  <a:noFill/>
                </a:ln>
                <a:solidFill>
                  <a:srgbClr val="000000"/>
                </a:solidFill>
                <a:effectLst/>
                <a:latin typeface="Traditional Arabic" pitchFamily="18" charset="-78"/>
                <a:ea typeface="Calibri" pitchFamily="34" charset="0"/>
                <a:cs typeface="Traditional Arabic" pitchFamily="18" charset="-78"/>
              </a:rPr>
              <a:t>فيما تتمثل الملكية العقارية التي خصها المشرع بالحماية الجزائية؟</a:t>
            </a:r>
            <a:endParaRPr kumimoji="0" lang="fr-FR" sz="2400" b="0" i="0" u="none" strike="noStrike" cap="none" normalizeH="0" baseline="0" dirty="0" smtClean="0">
              <a:ln>
                <a:noFill/>
              </a:ln>
              <a:solidFill>
                <a:schemeClr val="tx1"/>
              </a:solidFill>
              <a:effectLst/>
              <a:latin typeface="Traditional Arabic" pitchFamily="18" charset="-78"/>
              <a:cs typeface="Traditional Arabic" pitchFamily="18" charset="-78"/>
            </a:endParaRPr>
          </a:p>
          <a:p>
            <a:pPr marL="0" marR="0" lvl="0" indent="0" algn="justLow" defTabSz="914400" rtl="1" eaLnBrk="0" fontAlgn="base" latinLnBrk="0" hangingPunct="0">
              <a:lnSpc>
                <a:spcPct val="200000"/>
              </a:lnSpc>
              <a:spcBef>
                <a:spcPct val="0"/>
              </a:spcBef>
              <a:spcAft>
                <a:spcPct val="0"/>
              </a:spcAft>
              <a:buClrTx/>
              <a:buSzTx/>
              <a:buFontTx/>
              <a:buChar char="•"/>
              <a:tabLst/>
            </a:pPr>
            <a:r>
              <a:rPr kumimoji="0" lang="ar-SA" sz="2400" b="0" i="0" u="none" strike="noStrike" cap="none" normalizeH="0" baseline="0" dirty="0" smtClean="0">
                <a:ln>
                  <a:noFill/>
                </a:ln>
                <a:solidFill>
                  <a:srgbClr val="000000"/>
                </a:solidFill>
                <a:effectLst/>
                <a:latin typeface="Traditional Arabic" pitchFamily="18" charset="-78"/>
                <a:ea typeface="Calibri" pitchFamily="34" charset="0"/>
                <a:cs typeface="Traditional Arabic" pitchFamily="18" charset="-78"/>
              </a:rPr>
              <a:t>وما هي الوسائل الجزائية التي أقرها المشرع لحماية هذه الملكية </a:t>
            </a:r>
            <a:r>
              <a:rPr kumimoji="0" lang="ar-SA" sz="2400" b="0" i="0" u="none" strike="noStrike" cap="none" normalizeH="0" baseline="0" dirty="0" err="1" smtClean="0">
                <a:ln>
                  <a:noFill/>
                </a:ln>
                <a:solidFill>
                  <a:srgbClr val="000000"/>
                </a:solidFill>
                <a:effectLst/>
                <a:latin typeface="Traditional Arabic" pitchFamily="18" charset="-78"/>
                <a:ea typeface="Calibri" pitchFamily="34" charset="0"/>
                <a:cs typeface="Traditional Arabic" pitchFamily="18" charset="-78"/>
              </a:rPr>
              <a:t>العقارية؟</a:t>
            </a:r>
            <a:endParaRPr kumimoji="0" lang="ar-SA" sz="2400" b="0" i="0" u="none" strike="noStrike" cap="none" normalizeH="0" baseline="0" dirty="0" smtClean="0">
              <a:ln>
                <a:noFill/>
              </a:ln>
              <a:solidFill>
                <a:schemeClr val="tx1"/>
              </a:solidFill>
              <a:effectLst/>
              <a:latin typeface="Traditional Arabic" pitchFamily="18" charset="-78"/>
              <a:cs typeface="Traditional Arabic" pitchFamily="18" charset="-78"/>
            </a:endParaRPr>
          </a:p>
        </p:txBody>
      </p:sp>
      <p:sp>
        <p:nvSpPr>
          <p:cNvPr id="4" name="Rectangle 3"/>
          <p:cNvSpPr/>
          <p:nvPr/>
        </p:nvSpPr>
        <p:spPr>
          <a:xfrm>
            <a:off x="3851920" y="620688"/>
            <a:ext cx="1983235" cy="646331"/>
          </a:xfrm>
          <a:prstGeom prst="rect">
            <a:avLst/>
          </a:prstGeom>
        </p:spPr>
        <p:txBody>
          <a:bodyPr wrap="none">
            <a:spAutoFit/>
          </a:bodyPr>
          <a:lstStyle/>
          <a:p>
            <a:r>
              <a:rPr lang="ar-DZ" sz="3600" b="1" dirty="0" smtClean="0">
                <a:solidFill>
                  <a:srgbClr val="FF0000"/>
                </a:solidFill>
                <a:latin typeface="Traditional Arabic" pitchFamily="18" charset="-78"/>
                <a:cs typeface="Traditional Arabic" pitchFamily="18" charset="-78"/>
              </a:rPr>
              <a:t>الأسئلة الفرعية</a:t>
            </a:r>
            <a:endParaRPr lang="fr-FR" sz="3600" b="1" dirty="0"/>
          </a:p>
        </p:txBody>
      </p:sp>
    </p:spTree>
  </p:cSld>
  <p:clrMapOvr>
    <a:masterClrMapping/>
  </p:clrMapOvr>
  <p:transition>
    <p:wheel spokes="8"/>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p:cNvSpPr>
            <a:spLocks noGrp="1"/>
          </p:cNvSpPr>
          <p:nvPr>
            <p:ph type="title"/>
          </p:nvPr>
        </p:nvSpPr>
        <p:spPr/>
        <p:txBody>
          <a:bodyPr/>
          <a:lstStyle/>
          <a:p>
            <a:pPr algn="ctr"/>
            <a:r>
              <a:rPr lang="ar-DZ" b="1" dirty="0" smtClean="0">
                <a:solidFill>
                  <a:schemeClr val="accent1">
                    <a:lumMod val="75000"/>
                  </a:schemeClr>
                </a:solidFill>
                <a:latin typeface="Traditional Arabic" pitchFamily="18" charset="-78"/>
                <a:cs typeface="Traditional Arabic" pitchFamily="18" charset="-78"/>
              </a:rPr>
              <a:t>أهمية الموضوع</a:t>
            </a:r>
            <a:endParaRPr lang="fr-FR" b="1" dirty="0">
              <a:solidFill>
                <a:schemeClr val="accent1">
                  <a:lumMod val="75000"/>
                </a:schemeClr>
              </a:solidFill>
              <a:latin typeface="Traditional Arabic" pitchFamily="18" charset="-78"/>
              <a:cs typeface="Traditional Arabic" pitchFamily="18" charset="-78"/>
            </a:endParaRPr>
          </a:p>
        </p:txBody>
      </p:sp>
      <p:sp>
        <p:nvSpPr>
          <p:cNvPr id="19457" name="Rectangle 1"/>
          <p:cNvSpPr>
            <a:spLocks noChangeArrowheads="1"/>
          </p:cNvSpPr>
          <p:nvPr/>
        </p:nvSpPr>
        <p:spPr bwMode="auto">
          <a:xfrm>
            <a:off x="467544" y="1844824"/>
            <a:ext cx="8136904" cy="286232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49263" algn="justLow" defTabSz="914400" rtl="1" eaLnBrk="0" fontAlgn="base" latinLnBrk="0" hangingPunct="0">
              <a:lnSpc>
                <a:spcPct val="150000"/>
              </a:lnSpc>
              <a:spcBef>
                <a:spcPct val="0"/>
              </a:spcBef>
              <a:spcAft>
                <a:spcPct val="0"/>
              </a:spcAft>
              <a:buClrTx/>
              <a:buSzTx/>
              <a:buFontTx/>
              <a:buNone/>
              <a:tabLst/>
            </a:pPr>
            <a:r>
              <a:rPr kumimoji="0" lang="ar-SA" sz="2000" b="0" i="0" u="none" strike="noStrike" cap="none" normalizeH="0" baseline="0" dirty="0" smtClean="0">
                <a:ln>
                  <a:noFill/>
                </a:ln>
                <a:solidFill>
                  <a:srgbClr val="000000"/>
                </a:solidFill>
                <a:effectLst/>
                <a:latin typeface="Traditional Arabic" pitchFamily="18" charset="-78"/>
                <a:ea typeface="Calibri" pitchFamily="34" charset="0"/>
                <a:cs typeface="Traditional Arabic" pitchFamily="18" charset="-78"/>
              </a:rPr>
              <a:t>وتظهر أهمية تناول هذا الموضوع بالنظر إلى قلة الدراسات المتخصصة من الناحية </a:t>
            </a:r>
            <a:r>
              <a:rPr kumimoji="0" lang="ar-SA" sz="2000" b="0" i="0" u="none" strike="noStrike" cap="none" normalizeH="0" baseline="0" dirty="0" err="1" smtClean="0">
                <a:ln>
                  <a:noFill/>
                </a:ln>
                <a:solidFill>
                  <a:srgbClr val="000000"/>
                </a:solidFill>
                <a:effectLst/>
                <a:latin typeface="Traditional Arabic" pitchFamily="18" charset="-78"/>
                <a:ea typeface="Calibri" pitchFamily="34" charset="0"/>
                <a:cs typeface="Traditional Arabic" pitchFamily="18" charset="-78"/>
              </a:rPr>
              <a:t>الجزائية .</a:t>
            </a:r>
            <a:r>
              <a:rPr kumimoji="0" lang="ar-SA" sz="2000" b="0" i="0" u="none" strike="noStrike" cap="none" normalizeH="0" baseline="0" dirty="0" smtClean="0">
                <a:ln>
                  <a:noFill/>
                </a:ln>
                <a:solidFill>
                  <a:srgbClr val="000000"/>
                </a:solidFill>
                <a:effectLst/>
                <a:latin typeface="Traditional Arabic" pitchFamily="18" charset="-78"/>
                <a:ea typeface="Calibri" pitchFamily="34" charset="0"/>
                <a:cs typeface="Traditional Arabic" pitchFamily="18" charset="-78"/>
              </a:rPr>
              <a:t> وكذلك تظهر أهمية الموضوع من أهمية العقار نفسه الذي يعتبر من أهم وأعز الأموال التي يملكها </a:t>
            </a:r>
            <a:r>
              <a:rPr kumimoji="0" lang="ar-SA" sz="2000" b="0" i="0" u="none" strike="noStrike" cap="none" normalizeH="0" baseline="0" dirty="0" err="1" smtClean="0">
                <a:ln>
                  <a:noFill/>
                </a:ln>
                <a:solidFill>
                  <a:srgbClr val="000000"/>
                </a:solidFill>
                <a:effectLst/>
                <a:latin typeface="Traditional Arabic" pitchFamily="18" charset="-78"/>
                <a:ea typeface="Calibri" pitchFamily="34" charset="0"/>
                <a:cs typeface="Traditional Arabic" pitchFamily="18" charset="-78"/>
              </a:rPr>
              <a:t>الإنسان </a:t>
            </a:r>
            <a:r>
              <a:rPr kumimoji="0" lang="ar-SA" sz="2000" b="0" i="0" u="none" strike="noStrike" cap="none" normalizeH="0" baseline="0" dirty="0" smtClean="0">
                <a:ln>
                  <a:noFill/>
                </a:ln>
                <a:solidFill>
                  <a:srgbClr val="000000"/>
                </a:solidFill>
                <a:effectLst/>
                <a:latin typeface="Traditional Arabic" pitchFamily="18" charset="-78"/>
                <a:ea typeface="Calibri" pitchFamily="34" charset="0"/>
                <a:cs typeface="Traditional Arabic" pitchFamily="18" charset="-78"/>
              </a:rPr>
              <a:t>، في القديم والوقت الراهن، وقد تكون الملكية العقارية في مرحلة تاريخية والى وقت قريب تمثل لصاحبها النفوذ</a:t>
            </a:r>
            <a:r>
              <a:rPr kumimoji="0" lang="ar-DZ" sz="2000" b="0" i="0" u="none" strike="noStrike" cap="none" normalizeH="0" baseline="0" dirty="0" smtClean="0">
                <a:ln>
                  <a:noFill/>
                </a:ln>
                <a:solidFill>
                  <a:srgbClr val="000000"/>
                </a:solidFill>
                <a:effectLst/>
                <a:latin typeface="Traditional Arabic" pitchFamily="18" charset="-78"/>
                <a:ea typeface="Calibri" pitchFamily="34" charset="0"/>
                <a:cs typeface="Traditional Arabic" pitchFamily="18" charset="-78"/>
              </a:rPr>
              <a:t> السياسي والاجتماعي</a:t>
            </a:r>
            <a:r>
              <a:rPr kumimoji="0" lang="fr-FR" sz="2000" b="0" i="0" u="none" strike="noStrike" cap="none" normalizeH="0" baseline="0" dirty="0" smtClean="0">
                <a:ln>
                  <a:noFill/>
                </a:ln>
                <a:solidFill>
                  <a:srgbClr val="000000"/>
                </a:solidFill>
                <a:effectLst/>
                <a:latin typeface="Traditional Arabic" pitchFamily="18" charset="-78"/>
                <a:ea typeface="Calibri" pitchFamily="34" charset="0"/>
                <a:cs typeface="Traditional Arabic" pitchFamily="18" charset="-78"/>
              </a:rPr>
              <a:t/>
            </a:r>
            <a:br>
              <a:rPr kumimoji="0" lang="fr-FR" sz="2000" b="0" i="0" u="none" strike="noStrike" cap="none" normalizeH="0" baseline="0" dirty="0" smtClean="0">
                <a:ln>
                  <a:noFill/>
                </a:ln>
                <a:solidFill>
                  <a:srgbClr val="000000"/>
                </a:solidFill>
                <a:effectLst/>
                <a:latin typeface="Traditional Arabic" pitchFamily="18" charset="-78"/>
                <a:ea typeface="Calibri" pitchFamily="34" charset="0"/>
                <a:cs typeface="Traditional Arabic" pitchFamily="18" charset="-78"/>
              </a:rPr>
            </a:br>
            <a:r>
              <a:rPr kumimoji="0" lang="ar-SA" sz="2000" b="0" i="0" u="none" strike="noStrike" cap="none" normalizeH="0" baseline="0" dirty="0" smtClean="0">
                <a:ln>
                  <a:noFill/>
                </a:ln>
                <a:solidFill>
                  <a:srgbClr val="000000"/>
                </a:solidFill>
                <a:effectLst/>
                <a:latin typeface="Traditional Arabic" pitchFamily="18" charset="-78"/>
                <a:ea typeface="Calibri" pitchFamily="34" charset="0"/>
                <a:cs typeface="Traditional Arabic" pitchFamily="18" charset="-78"/>
              </a:rPr>
              <a:t>ولا يخفى على أحد الأهمية الإقتصادية للعقار خاصة في الجزائر لاسيما في المدن الكبرى  والمدن السياحية والساحلية، فأصبح العقار في الواقع العملي حلقة من حلقات </a:t>
            </a:r>
            <a:r>
              <a:rPr kumimoji="0" lang="ar-SA" sz="2000" b="0" i="0" u="none" strike="noStrike" cap="none" normalizeH="0" baseline="0" dirty="0" err="1" smtClean="0">
                <a:ln>
                  <a:noFill/>
                </a:ln>
                <a:solidFill>
                  <a:srgbClr val="000000"/>
                </a:solidFill>
                <a:effectLst/>
                <a:latin typeface="Traditional Arabic" pitchFamily="18" charset="-78"/>
                <a:ea typeface="Calibri" pitchFamily="34" charset="0"/>
                <a:cs typeface="Traditional Arabic" pitchFamily="18" charset="-78"/>
              </a:rPr>
              <a:t>الإقتصاد</a:t>
            </a:r>
            <a:r>
              <a:rPr kumimoji="0" lang="ar-SA" sz="2000" b="0" i="0" u="none" strike="noStrike" cap="none" normalizeH="0" baseline="0" dirty="0" smtClean="0">
                <a:ln>
                  <a:noFill/>
                </a:ln>
                <a:solidFill>
                  <a:srgbClr val="000000"/>
                </a:solidFill>
                <a:effectLst/>
                <a:latin typeface="Traditional Arabic" pitchFamily="18" charset="-78"/>
                <a:ea typeface="Calibri" pitchFamily="34" charset="0"/>
                <a:cs typeface="Traditional Arabic" pitchFamily="18" charset="-78"/>
              </a:rPr>
              <a:t>، ويلعب دورا أساسيا في العجلة الإقتصادية  والتجارية، وقد ازدادت في السنوات الأخيرة أهمية العقار في الجزائر وأصبح يمثل ثروة طائلة وعملة نادرة.</a:t>
            </a:r>
            <a:endParaRPr kumimoji="0" lang="ar-SA" sz="20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ransition>
    <p:split dir="in"/>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Rectangle 1"/>
          <p:cNvSpPr>
            <a:spLocks noChangeArrowheads="1"/>
          </p:cNvSpPr>
          <p:nvPr/>
        </p:nvSpPr>
        <p:spPr bwMode="auto">
          <a:xfrm>
            <a:off x="467544" y="1750750"/>
            <a:ext cx="7920880" cy="230832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49263" algn="r" defTabSz="914400" rtl="1" eaLnBrk="1" fontAlgn="base" latinLnBrk="0" hangingPunct="1">
              <a:lnSpc>
                <a:spcPct val="150000"/>
              </a:lnSpc>
              <a:spcBef>
                <a:spcPct val="0"/>
              </a:spcBef>
              <a:spcAft>
                <a:spcPct val="0"/>
              </a:spcAft>
              <a:buClrTx/>
              <a:buSzTx/>
              <a:buFontTx/>
              <a:buNone/>
              <a:tabLst/>
            </a:pPr>
            <a:r>
              <a:rPr kumimoji="0" lang="ar-SA" sz="2400" b="1" i="0" u="none" strike="noStrike" cap="none" normalizeH="0" baseline="0" dirty="0" smtClean="0">
                <a:ln>
                  <a:noFill/>
                </a:ln>
                <a:solidFill>
                  <a:srgbClr val="FF0000"/>
                </a:solidFill>
                <a:effectLst/>
                <a:latin typeface="Traditional Arabic" pitchFamily="18" charset="-78"/>
                <a:ea typeface="Calibri" pitchFamily="34" charset="0"/>
                <a:cs typeface="Traditional Arabic" pitchFamily="18" charset="-78"/>
              </a:rPr>
              <a:t>المنهج المتبع</a:t>
            </a:r>
            <a:endParaRPr kumimoji="0" lang="fr-FR" sz="2400" b="0" i="0" u="none" strike="noStrike" cap="none" normalizeH="0" baseline="0" dirty="0" smtClean="0">
              <a:ln>
                <a:noFill/>
              </a:ln>
              <a:solidFill>
                <a:srgbClr val="FF0000"/>
              </a:solidFill>
              <a:effectLst/>
              <a:latin typeface="Traditional Arabic" pitchFamily="18" charset="-78"/>
              <a:cs typeface="Traditional Arabic" pitchFamily="18" charset="-78"/>
            </a:endParaRPr>
          </a:p>
          <a:p>
            <a:pPr marL="0" marR="0" lvl="0" indent="449263" algn="r" defTabSz="914400" rtl="1" eaLnBrk="0" fontAlgn="base" latinLnBrk="0" hangingPunct="0">
              <a:lnSpc>
                <a:spcPct val="150000"/>
              </a:lnSpc>
              <a:spcBef>
                <a:spcPct val="0"/>
              </a:spcBef>
              <a:spcAft>
                <a:spcPct val="0"/>
              </a:spcAft>
              <a:buClrTx/>
              <a:buSzTx/>
              <a:buFontTx/>
              <a:buNone/>
              <a:tabLst/>
            </a:pPr>
            <a:r>
              <a:rPr kumimoji="0" lang="ar-SA" sz="2400" b="0" i="0" u="none" strike="noStrike" cap="none" normalizeH="0" baseline="0" dirty="0" smtClean="0">
                <a:ln>
                  <a:noFill/>
                </a:ln>
                <a:solidFill>
                  <a:srgbClr val="000000"/>
                </a:solidFill>
                <a:effectLst/>
                <a:latin typeface="Traditional Arabic" pitchFamily="18" charset="-78"/>
                <a:ea typeface="Calibri" pitchFamily="34" charset="0"/>
                <a:cs typeface="Traditional Arabic" pitchFamily="18" charset="-78"/>
              </a:rPr>
              <a:t>يعتبر موضوع الحماية الجزائية للملكية العقارية موضوعا هاما ، وذو جوانب متعددة ، وقد استلزم علينا لدراسته اتباع المنهجين </a:t>
            </a:r>
            <a:r>
              <a:rPr kumimoji="0" lang="ar-SA" sz="2400" b="0" i="0" u="none" strike="noStrike" cap="none" normalizeH="0" baseline="0" dirty="0" err="1" smtClean="0">
                <a:ln>
                  <a:noFill/>
                </a:ln>
                <a:solidFill>
                  <a:srgbClr val="000000"/>
                </a:solidFill>
                <a:effectLst/>
                <a:latin typeface="Traditional Arabic" pitchFamily="18" charset="-78"/>
                <a:ea typeface="Calibri" pitchFamily="34" charset="0"/>
                <a:cs typeface="Traditional Arabic" pitchFamily="18" charset="-78"/>
              </a:rPr>
              <a:t>الإستقرائي</a:t>
            </a:r>
            <a:r>
              <a:rPr kumimoji="0" lang="ar-SA" sz="2400" b="0" i="0" u="none" strike="noStrike" cap="none" normalizeH="0" baseline="0" dirty="0" smtClean="0">
                <a:ln>
                  <a:noFill/>
                </a:ln>
                <a:solidFill>
                  <a:srgbClr val="000000"/>
                </a:solidFill>
                <a:effectLst/>
                <a:latin typeface="Traditional Arabic" pitchFamily="18" charset="-78"/>
                <a:ea typeface="Calibri" pitchFamily="34" charset="0"/>
                <a:cs typeface="Traditional Arabic" pitchFamily="18" charset="-78"/>
              </a:rPr>
              <a:t> </a:t>
            </a:r>
            <a:r>
              <a:rPr kumimoji="0" lang="fr-FR" sz="2400" b="0" i="0" u="none" strike="noStrike" cap="none" normalizeH="0" baseline="0" dirty="0" smtClean="0">
                <a:ln>
                  <a:noFill/>
                </a:ln>
                <a:solidFill>
                  <a:srgbClr val="000000"/>
                </a:solidFill>
                <a:effectLst/>
                <a:latin typeface="Traditional Arabic" pitchFamily="18" charset="-78"/>
                <a:ea typeface="Calibri" pitchFamily="34" charset="0"/>
                <a:cs typeface="Traditional Arabic" pitchFamily="18" charset="-78"/>
              </a:rPr>
              <a:t> </a:t>
            </a:r>
            <a:r>
              <a:rPr kumimoji="0" lang="fr-FR" sz="2400" b="0" i="0" u="none" strike="noStrike" cap="none" normalizeH="0" baseline="0" dirty="0" smtClean="0">
                <a:ln>
                  <a:noFill/>
                </a:ln>
                <a:solidFill>
                  <a:srgbClr val="000000"/>
                </a:solidFill>
                <a:effectLst/>
                <a:latin typeface="Traditional Arabic" pitchFamily="18" charset="-78"/>
                <a:ea typeface="Calibri" pitchFamily="34" charset="0"/>
                <a:cs typeface="Traditional Arabic" pitchFamily="18" charset="-78"/>
              </a:rPr>
              <a:t>.</a:t>
            </a:r>
            <a:endParaRPr kumimoji="0" lang="en-US" sz="2400" b="0" i="0" u="none" strike="noStrike" cap="none" normalizeH="0" baseline="0" dirty="0" smtClean="0">
              <a:ln>
                <a:noFill/>
              </a:ln>
              <a:solidFill>
                <a:srgbClr val="000000"/>
              </a:solidFill>
              <a:effectLst/>
              <a:latin typeface="Traditional Arabic" pitchFamily="18" charset="-78"/>
              <a:ea typeface="Calibri" pitchFamily="34" charset="0"/>
              <a:cs typeface="Traditional Arabic" pitchFamily="18" charset="-78"/>
            </a:endParaRPr>
          </a:p>
          <a:p>
            <a:pPr marL="0" marR="0" lvl="0" indent="449263" algn="r" defTabSz="914400" rtl="1" eaLnBrk="0" fontAlgn="base" latinLnBrk="0" hangingPunct="0">
              <a:lnSpc>
                <a:spcPct val="150000"/>
              </a:lnSpc>
              <a:spcBef>
                <a:spcPct val="0"/>
              </a:spcBef>
              <a:spcAft>
                <a:spcPct val="0"/>
              </a:spcAft>
              <a:buClrTx/>
              <a:buSzTx/>
              <a:buFontTx/>
              <a:buNone/>
              <a:tabLst/>
            </a:pPr>
            <a:r>
              <a:rPr kumimoji="0" lang="ar-SA" sz="2400" b="0" i="0" u="none" strike="noStrike" cap="none" normalizeH="0" baseline="0" dirty="0" smtClean="0">
                <a:ln>
                  <a:noFill/>
                </a:ln>
                <a:solidFill>
                  <a:srgbClr val="000000"/>
                </a:solidFill>
                <a:effectLst/>
                <a:latin typeface="Traditional Arabic" pitchFamily="18" charset="-78"/>
                <a:ea typeface="Calibri" pitchFamily="34" charset="0"/>
                <a:cs typeface="Traditional Arabic" pitchFamily="18" charset="-78"/>
              </a:rPr>
              <a:t>فاعتمدنا على المنهج </a:t>
            </a:r>
            <a:r>
              <a:rPr kumimoji="0" lang="ar-SA" sz="2400" b="0" i="0" u="none" strike="noStrike" cap="none" normalizeH="0" baseline="0" dirty="0" err="1" smtClean="0">
                <a:ln>
                  <a:noFill/>
                </a:ln>
                <a:solidFill>
                  <a:srgbClr val="000000"/>
                </a:solidFill>
                <a:effectLst/>
                <a:latin typeface="Traditional Arabic" pitchFamily="18" charset="-78"/>
                <a:ea typeface="Calibri" pitchFamily="34" charset="0"/>
                <a:cs typeface="Traditional Arabic" pitchFamily="18" charset="-78"/>
              </a:rPr>
              <a:t>الإستقرائي</a:t>
            </a:r>
            <a:r>
              <a:rPr kumimoji="0" lang="ar-SA" sz="2400" b="0" i="0" u="none" strike="noStrike" cap="none" normalizeH="0" baseline="0" dirty="0" smtClean="0">
                <a:ln>
                  <a:noFill/>
                </a:ln>
                <a:solidFill>
                  <a:srgbClr val="000000"/>
                </a:solidFill>
                <a:effectLst/>
                <a:latin typeface="Traditional Arabic" pitchFamily="18" charset="-78"/>
                <a:ea typeface="Calibri" pitchFamily="34" charset="0"/>
                <a:cs typeface="Traditional Arabic" pitchFamily="18" charset="-78"/>
              </a:rPr>
              <a:t> ، </a:t>
            </a:r>
            <a:r>
              <a:rPr kumimoji="0" lang="ar-SA" sz="2400" b="0" i="0" u="none" strike="noStrike" cap="none" normalizeH="0" baseline="0" dirty="0" err="1" smtClean="0">
                <a:ln>
                  <a:noFill/>
                </a:ln>
                <a:solidFill>
                  <a:srgbClr val="000000"/>
                </a:solidFill>
                <a:effectLst/>
                <a:latin typeface="Traditional Arabic" pitchFamily="18" charset="-78"/>
                <a:ea typeface="Calibri" pitchFamily="34" charset="0"/>
                <a:cs typeface="Traditional Arabic" pitchFamily="18" charset="-78"/>
              </a:rPr>
              <a:t>لإستقراء</a:t>
            </a:r>
            <a:r>
              <a:rPr kumimoji="0" lang="ar-SA" sz="2400" b="0" i="0" u="none" strike="noStrike" cap="none" normalizeH="0" baseline="0" dirty="0" smtClean="0">
                <a:ln>
                  <a:noFill/>
                </a:ln>
                <a:solidFill>
                  <a:srgbClr val="000000"/>
                </a:solidFill>
                <a:effectLst/>
                <a:latin typeface="Traditional Arabic" pitchFamily="18" charset="-78"/>
                <a:ea typeface="Calibri" pitchFamily="34" charset="0"/>
                <a:cs typeface="Traditional Arabic" pitchFamily="18" charset="-78"/>
              </a:rPr>
              <a:t> مجموع النصوص القانونية المتعلقة بموضوع </a:t>
            </a:r>
            <a:r>
              <a:rPr kumimoji="0" lang="ar-SA" sz="2400" b="0" i="0" u="none" strike="noStrike" cap="none" normalizeH="0" baseline="0" dirty="0" smtClean="0">
                <a:ln>
                  <a:noFill/>
                </a:ln>
                <a:solidFill>
                  <a:srgbClr val="000000"/>
                </a:solidFill>
                <a:effectLst/>
                <a:latin typeface="Traditional Arabic" pitchFamily="18" charset="-78"/>
                <a:ea typeface="Calibri" pitchFamily="34" charset="0"/>
                <a:cs typeface="Traditional Arabic" pitchFamily="18" charset="-78"/>
              </a:rPr>
              <a:t>الدراسة</a:t>
            </a:r>
            <a:r>
              <a:rPr kumimoji="0" lang="ar-DZ" sz="2400" b="0" i="0" u="none" strike="noStrike" cap="none" normalizeH="0" baseline="0" dirty="0" smtClean="0">
                <a:ln>
                  <a:noFill/>
                </a:ln>
                <a:solidFill>
                  <a:srgbClr val="000000"/>
                </a:solidFill>
                <a:effectLst/>
                <a:latin typeface="Traditional Arabic" pitchFamily="18" charset="-78"/>
                <a:ea typeface="Calibri" pitchFamily="34" charset="0"/>
                <a:cs typeface="Traditional Arabic" pitchFamily="18" charset="-78"/>
              </a:rPr>
              <a:t>,</a:t>
            </a:r>
            <a:endParaRPr kumimoji="0" lang="fr-FR"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ransition>
    <p:wip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Rectangle 1"/>
          <p:cNvSpPr>
            <a:spLocks noChangeArrowheads="1"/>
          </p:cNvSpPr>
          <p:nvPr/>
        </p:nvSpPr>
        <p:spPr bwMode="auto">
          <a:xfrm>
            <a:off x="323528" y="1278053"/>
            <a:ext cx="8172400" cy="332398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49263" algn="r" defTabSz="914400" rtl="1" eaLnBrk="1" fontAlgn="base" latinLnBrk="0" hangingPunct="1">
              <a:lnSpc>
                <a:spcPct val="150000"/>
              </a:lnSpc>
              <a:spcBef>
                <a:spcPct val="0"/>
              </a:spcBef>
              <a:spcAft>
                <a:spcPct val="0"/>
              </a:spcAft>
              <a:buClrTx/>
              <a:buSzTx/>
              <a:buFontTx/>
              <a:buNone/>
              <a:tabLst/>
            </a:pPr>
            <a:r>
              <a:rPr kumimoji="0" lang="ar-DZ" sz="2800" b="1" i="0" u="none" strike="noStrike" cap="none" normalizeH="0" baseline="0" dirty="0" smtClean="0">
                <a:ln>
                  <a:noFill/>
                </a:ln>
                <a:solidFill>
                  <a:srgbClr val="FF0000"/>
                </a:solidFill>
                <a:effectLst/>
                <a:latin typeface="Traditional Arabic" pitchFamily="18" charset="-78"/>
                <a:ea typeface="Calibri" pitchFamily="34" charset="0"/>
                <a:cs typeface="Traditional Arabic" pitchFamily="18" charset="-78"/>
              </a:rPr>
              <a:t>تقسيم الدراسة</a:t>
            </a:r>
          </a:p>
          <a:p>
            <a:pPr marL="0" marR="0" lvl="0" indent="449263" algn="r" defTabSz="914400" rtl="1" eaLnBrk="1" fontAlgn="base" latinLnBrk="0" hangingPunct="1">
              <a:lnSpc>
                <a:spcPct val="150000"/>
              </a:lnSpc>
              <a:spcBef>
                <a:spcPct val="0"/>
              </a:spcBef>
              <a:spcAft>
                <a:spcPct val="0"/>
              </a:spcAft>
              <a:buClrTx/>
              <a:buSzTx/>
              <a:buFontTx/>
              <a:buNone/>
              <a:tabLst/>
            </a:pPr>
            <a:r>
              <a:rPr kumimoji="0" lang="ar-SA" sz="2000" b="0" i="0" u="none" strike="noStrike" cap="none" normalizeH="0" baseline="0" dirty="0" smtClean="0">
                <a:ln>
                  <a:noFill/>
                </a:ln>
                <a:solidFill>
                  <a:srgbClr val="000000"/>
                </a:solidFill>
                <a:effectLst/>
                <a:latin typeface="Traditional Arabic" pitchFamily="18" charset="-78"/>
                <a:ea typeface="Calibri" pitchFamily="34" charset="0"/>
                <a:cs typeface="Traditional Arabic" pitchFamily="18" charset="-78"/>
              </a:rPr>
              <a:t>فبناء على ما سبق ومحاولة منا إعطاء الموضوع حقه من الدراسة، ارتأينا معالجة بعض النقاط المهمة وذلك بتقسيم بحثنا هذا الى </a:t>
            </a:r>
            <a:r>
              <a:rPr lang="ar-DZ" sz="2000" dirty="0" smtClean="0">
                <a:solidFill>
                  <a:srgbClr val="000000"/>
                </a:solidFill>
                <a:latin typeface="Traditional Arabic" pitchFamily="18" charset="-78"/>
                <a:ea typeface="Calibri" pitchFamily="34" charset="0"/>
                <a:cs typeface="Traditional Arabic" pitchFamily="18" charset="-78"/>
              </a:rPr>
              <a:t>فصلين ،تناولنا </a:t>
            </a:r>
            <a:r>
              <a:rPr kumimoji="0" lang="ar-SA" sz="2000" b="0" i="0" u="none" strike="noStrike" cap="none" normalizeH="0" baseline="0" dirty="0" smtClean="0">
                <a:ln>
                  <a:noFill/>
                </a:ln>
                <a:solidFill>
                  <a:srgbClr val="000000"/>
                </a:solidFill>
                <a:effectLst/>
                <a:latin typeface="Traditional Arabic" pitchFamily="18" charset="-78"/>
                <a:ea typeface="Calibri" pitchFamily="34" charset="0"/>
                <a:cs typeface="Traditional Arabic" pitchFamily="18" charset="-78"/>
              </a:rPr>
              <a:t> في الفصل الأول والذي بعنوان جريمة التعدي على الملكية العقارية  وقسمناه الى مبحثين ، في المبحث الاول تضمن أركان الجريمة، والمبحث الثاني ظروف التشديد.</a:t>
            </a:r>
            <a:endParaRPr kumimoji="0" lang="fr-FR" sz="2000" b="0" i="0" u="none" strike="noStrike" cap="none" normalizeH="0" baseline="0" dirty="0" smtClean="0">
              <a:ln>
                <a:noFill/>
              </a:ln>
              <a:solidFill>
                <a:schemeClr val="tx1"/>
              </a:solidFill>
              <a:effectLst/>
              <a:latin typeface="Traditional Arabic" pitchFamily="18" charset="-78"/>
              <a:cs typeface="Traditional Arabic" pitchFamily="18" charset="-78"/>
            </a:endParaRPr>
          </a:p>
          <a:p>
            <a:pPr marL="0" marR="0" lvl="0" indent="449263" algn="r" defTabSz="914400" rtl="1" eaLnBrk="0" fontAlgn="base" latinLnBrk="0" hangingPunct="0">
              <a:lnSpc>
                <a:spcPct val="150000"/>
              </a:lnSpc>
              <a:spcBef>
                <a:spcPct val="0"/>
              </a:spcBef>
              <a:spcAft>
                <a:spcPct val="0"/>
              </a:spcAft>
              <a:buClrTx/>
              <a:buSzTx/>
              <a:buFontTx/>
              <a:buNone/>
              <a:tabLst/>
            </a:pPr>
            <a:r>
              <a:rPr kumimoji="0" lang="ar-SA" sz="2000" b="0" i="0" u="none" strike="noStrike" cap="none" normalizeH="0" baseline="0" dirty="0" smtClean="0">
                <a:ln>
                  <a:noFill/>
                </a:ln>
                <a:solidFill>
                  <a:srgbClr val="000000"/>
                </a:solidFill>
                <a:effectLst/>
                <a:latin typeface="Traditional Arabic" pitchFamily="18" charset="-78"/>
                <a:ea typeface="Calibri" pitchFamily="34" charset="0"/>
                <a:cs typeface="Traditional Arabic" pitchFamily="18" charset="-78"/>
              </a:rPr>
              <a:t>وخصصنا الفصل الثاني لجرائم اخرى واقعة على الملكية العقارية الخاصة وقسمناه هو أيضا الى  مبحثين تناولنا </a:t>
            </a:r>
            <a:r>
              <a:rPr kumimoji="0" lang="ar-SA" sz="2000" b="0" i="0" u="none" strike="noStrike" cap="none" normalizeH="0" baseline="0" dirty="0" err="1" smtClean="0">
                <a:ln>
                  <a:noFill/>
                </a:ln>
                <a:solidFill>
                  <a:srgbClr val="000000"/>
                </a:solidFill>
                <a:effectLst/>
                <a:latin typeface="Traditional Arabic" pitchFamily="18" charset="-78"/>
                <a:ea typeface="Calibri" pitchFamily="34" charset="0"/>
                <a:cs typeface="Traditional Arabic" pitchFamily="18" charset="-78"/>
              </a:rPr>
              <a:t>إنتهاك</a:t>
            </a:r>
            <a:r>
              <a:rPr kumimoji="0" lang="ar-SA" sz="2000" b="0" i="0" u="none" strike="noStrike" cap="none" normalizeH="0" baseline="0" dirty="0" smtClean="0">
                <a:ln>
                  <a:noFill/>
                </a:ln>
                <a:solidFill>
                  <a:srgbClr val="000000"/>
                </a:solidFill>
                <a:effectLst/>
                <a:latin typeface="Traditional Arabic" pitchFamily="18" charset="-78"/>
                <a:ea typeface="Calibri" pitchFamily="34" charset="0"/>
                <a:cs typeface="Traditional Arabic" pitchFamily="18" charset="-78"/>
              </a:rPr>
              <a:t> حرمة المنزل  في المبحث الأول ثم الرعي في ملك الغير في المبحث الثاني</a:t>
            </a:r>
            <a:r>
              <a:rPr kumimoji="0" lang="ar-SA" sz="1600" b="0" i="0" u="none" strike="noStrike" cap="none" normalizeH="0" baseline="0" dirty="0" smtClean="0">
                <a:ln>
                  <a:noFill/>
                </a:ln>
                <a:solidFill>
                  <a:srgbClr val="000000"/>
                </a:solidFill>
                <a:effectLst/>
                <a:latin typeface="Traditional Arabic" pitchFamily="18" charset="-78"/>
                <a:ea typeface="Calibri" pitchFamily="34" charset="0"/>
                <a:cs typeface="Traditional Arabic" pitchFamily="18" charset="-78"/>
              </a:rPr>
              <a:t>.</a:t>
            </a:r>
            <a:endParaRPr kumimoji="0" lang="fr-FR" sz="800" b="0" i="0" u="none" strike="noStrike" cap="none" normalizeH="0" baseline="0" dirty="0" smtClean="0">
              <a:ln>
                <a:noFill/>
              </a:ln>
              <a:solidFill>
                <a:schemeClr val="tx1"/>
              </a:solidFill>
              <a:effectLst/>
              <a:latin typeface="Arial" pitchFamily="34" charset="0"/>
              <a:cs typeface="Arial" pitchFamily="34" charset="0"/>
            </a:endParaRPr>
          </a:p>
          <a:p>
            <a:pPr marL="0" marR="0" lvl="0" indent="449263" algn="l" defTabSz="914400" rtl="0" eaLnBrk="0" fontAlgn="base" latinLnBrk="0" hangingPunct="0">
              <a:lnSpc>
                <a:spcPct val="100000"/>
              </a:lnSpc>
              <a:spcBef>
                <a:spcPct val="0"/>
              </a:spcBef>
              <a:spcAft>
                <a:spcPct val="0"/>
              </a:spcAft>
              <a:buClrTx/>
              <a:buSzTx/>
              <a:buFontTx/>
              <a:buNone/>
              <a:tabLst/>
            </a:pPr>
            <a:endParaRPr kumimoji="0" lang="fr-FR"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ransition>
    <p:wipe dir="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Diagramme 2"/>
          <p:cNvGraphicFramePr/>
          <p:nvPr>
            <p:extLst>
              <p:ext uri="{D42A27DB-BD31-4B8C-83A1-F6EECF244321}">
                <p14:modId xmlns:p14="http://schemas.microsoft.com/office/powerpoint/2010/main" val="3236360535"/>
              </p:ext>
            </p:extLst>
          </p:nvPr>
        </p:nvGraphicFramePr>
        <p:xfrm>
          <a:off x="467544" y="1052736"/>
          <a:ext cx="7992888" cy="496855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ransition>
    <p:cover dir="ld"/>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riel">
  <a:themeElements>
    <a:clrScheme name="Oriel">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Oriel">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riel">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Oriel</Template>
  <TotalTime>234</TotalTime>
  <Words>973</Words>
  <Application>Microsoft Office PowerPoint</Application>
  <PresentationFormat>Affichage à l'écran (4:3)</PresentationFormat>
  <Paragraphs>50</Paragraphs>
  <Slides>12</Slides>
  <Notes>0</Notes>
  <HiddenSlides>0</HiddenSlides>
  <MMClips>0</MMClips>
  <ScaleCrop>false</ScaleCrop>
  <HeadingPairs>
    <vt:vector size="4" baseType="variant">
      <vt:variant>
        <vt:lpstr>Thème</vt:lpstr>
      </vt:variant>
      <vt:variant>
        <vt:i4>1</vt:i4>
      </vt:variant>
      <vt:variant>
        <vt:lpstr>Titres des diapositives</vt:lpstr>
      </vt:variant>
      <vt:variant>
        <vt:i4>12</vt:i4>
      </vt:variant>
    </vt:vector>
  </HeadingPairs>
  <TitlesOfParts>
    <vt:vector size="13" baseType="lpstr">
      <vt:lpstr>Oriel</vt:lpstr>
      <vt:lpstr>Présentation PowerPoint</vt:lpstr>
      <vt:lpstr>Présentation PowerPoint</vt:lpstr>
      <vt:lpstr>Présentation PowerPoint</vt:lpstr>
      <vt:lpstr>Présentation PowerPoint</vt:lpstr>
      <vt:lpstr>Présentation PowerPoint</vt:lpstr>
      <vt:lpstr>أهمية الموضوع</vt:lpstr>
      <vt:lpstr>Présentation PowerPoint</vt:lpstr>
      <vt:lpstr>Présentation PowerPoint</vt:lpstr>
      <vt:lpstr>Présentation PowerPoint</vt:lpstr>
      <vt:lpstr>Présentation PowerPoint</vt:lpstr>
      <vt:lpstr>خاتمة</vt:lpstr>
      <vt:lpstr>Présentation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Diapositive 1</dc:title>
  <dc:creator>ilyas info</dc:creator>
  <cp:lastModifiedBy>system32</cp:lastModifiedBy>
  <cp:revision>31</cp:revision>
  <dcterms:created xsi:type="dcterms:W3CDTF">2020-06-10T10:21:15Z</dcterms:created>
  <dcterms:modified xsi:type="dcterms:W3CDTF">2020-11-02T09:38:38Z</dcterms:modified>
</cp:coreProperties>
</file>