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20" r:id="rId1"/>
  </p:sldMasterIdLst>
  <p:handoutMasterIdLst>
    <p:handoutMasterId r:id="rId23"/>
  </p:handoutMasterIdLst>
  <p:sldIdLst>
    <p:sldId id="256" r:id="rId2"/>
    <p:sldId id="258" r:id="rId3"/>
    <p:sldId id="257" r:id="rId4"/>
    <p:sldId id="259" r:id="rId5"/>
    <p:sldId id="278" r:id="rId6"/>
    <p:sldId id="260" r:id="rId7"/>
    <p:sldId id="261" r:id="rId8"/>
    <p:sldId id="262" r:id="rId9"/>
    <p:sldId id="273" r:id="rId10"/>
    <p:sldId id="265" r:id="rId11"/>
    <p:sldId id="272" r:id="rId12"/>
    <p:sldId id="271" r:id="rId13"/>
    <p:sldId id="266" r:id="rId14"/>
    <p:sldId id="270" r:id="rId15"/>
    <p:sldId id="279" r:id="rId16"/>
    <p:sldId id="268" r:id="rId17"/>
    <p:sldId id="269" r:id="rId18"/>
    <p:sldId id="281" r:id="rId19"/>
    <p:sldId id="283" r:id="rId20"/>
    <p:sldId id="282" r:id="rId21"/>
    <p:sldId id="284"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3B00CC-8541-451E-9801-DF987685481A}" type="datetimeFigureOut">
              <a:rPr lang="fr-FR" smtClean="0"/>
              <a:pPr/>
              <a:t>04/10/2020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2EB4AE-B63E-444E-A9C1-F8905A3996B8}"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E48C1A3D-1D51-4526-87CC-F98E775D469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8C1A3D-1D51-4526-87CC-F98E775D469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8C1A3D-1D51-4526-87CC-F98E775D4694}" type="slidenum">
              <a:rPr lang="fr-FR" smtClean="0"/>
              <a:pPr/>
              <a:t>‹N°›</a:t>
            </a:fld>
            <a:endParaRPr lang="fr-FR"/>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E6774908-43A7-409A-9E16-8A37BD7ECE51}" type="datetimeFigureOut">
              <a:rPr lang="fr-FR" smtClean="0"/>
              <a:pPr/>
              <a:t>04/10/2020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E48C1A3D-1D51-4526-87CC-F98E775D4694}"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6774908-43A7-409A-9E16-8A37BD7ECE51}" type="datetimeFigureOut">
              <a:rPr lang="fr-FR" smtClean="0"/>
              <a:pPr/>
              <a:t>04/10/2020</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48C1A3D-1D51-4526-87CC-F98E775D4694}"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wheel spokes="8"/>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2584459"/>
          </a:xfrm>
          <a:effectLst>
            <a:glow rad="139700">
              <a:schemeClr val="accent4">
                <a:satMod val="175000"/>
                <a:alpha val="40000"/>
              </a:schemeClr>
            </a:glow>
          </a:effectLst>
        </p:spPr>
        <p:txBody>
          <a:bodyPr>
            <a:normAutofit/>
          </a:bodyPr>
          <a:lstStyle/>
          <a:p>
            <a:r>
              <a:rPr lang="ar-DZ" sz="6600" b="1" dirty="0" smtClean="0">
                <a:blipFill>
                  <a:blip r:embed="rId2"/>
                  <a:tile tx="0" ty="0" sx="100000" sy="100000" flip="none" algn="tl"/>
                </a:blipFill>
              </a:rPr>
              <a:t>بسم الله الرحمن الرحيم</a:t>
            </a:r>
            <a:endParaRPr lang="fr-FR" sz="6600" b="1" dirty="0">
              <a:blipFill>
                <a:blip r:embed="rId2"/>
                <a:tile tx="0" ty="0" sx="100000" sy="100000" flip="none" algn="tl"/>
              </a:blip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929066"/>
            <a:ext cx="6086428" cy="2571768"/>
          </a:xfrm>
        </p:spPr>
        <p:txBody>
          <a:bodyPr>
            <a:normAutofit fontScale="90000"/>
          </a:bodyPr>
          <a:lstStyle/>
          <a:p>
            <a:pPr rtl="1"/>
            <a:r>
              <a:rPr lang="ar-DZ" sz="3600" b="1" dirty="0" smtClean="0"/>
              <a:t/>
            </a:r>
            <a:br>
              <a:rPr lang="ar-DZ" sz="3600" b="1" dirty="0" smtClean="0"/>
            </a:br>
            <a:r>
              <a:rPr lang="ar-DZ" sz="3600" b="1" dirty="0" smtClean="0"/>
              <a:t/>
            </a:r>
            <a:br>
              <a:rPr lang="ar-DZ" sz="3600" b="1" dirty="0" smtClean="0"/>
            </a:br>
            <a:r>
              <a:rPr lang="ar-DZ" sz="3600" b="1" dirty="0" smtClean="0"/>
              <a:t/>
            </a:r>
            <a:br>
              <a:rPr lang="ar-DZ" sz="3600" b="1" dirty="0" smtClean="0"/>
            </a:br>
            <a:r>
              <a:rPr lang="ar-DZ" sz="3600" b="1" dirty="0" smtClean="0"/>
              <a:t/>
            </a:r>
            <a:br>
              <a:rPr lang="ar-DZ" sz="3600" b="1" dirty="0" smtClean="0"/>
            </a:br>
            <a:r>
              <a:rPr lang="ar-DZ" sz="3600" b="1" dirty="0" smtClean="0"/>
              <a:t/>
            </a:r>
            <a:br>
              <a:rPr lang="ar-DZ" sz="3600" b="1" dirty="0" smtClean="0"/>
            </a:br>
            <a:r>
              <a:rPr lang="ar-DZ" sz="3600" b="1" dirty="0" smtClean="0"/>
              <a:t>والاستمرارية.</a:t>
            </a:r>
            <a:r>
              <a:rPr lang="fr-FR" sz="3600" b="1" dirty="0" smtClean="0"/>
              <a:t/>
            </a:r>
            <a:br>
              <a:rPr lang="fr-FR" sz="3600" b="1" dirty="0" smtClean="0"/>
            </a:br>
            <a:r>
              <a:rPr lang="ar-DZ" dirty="0" smtClean="0"/>
              <a:t> </a:t>
            </a:r>
            <a:r>
              <a:rPr lang="fr-FR" dirty="0" smtClean="0"/>
              <a:t/>
            </a:r>
            <a:br>
              <a:rPr lang="fr-FR" dirty="0" smtClean="0"/>
            </a:br>
            <a:r>
              <a:rPr lang="ar-DZ" dirty="0" smtClean="0"/>
              <a:t> </a:t>
            </a:r>
            <a:r>
              <a:rPr lang="fr-FR" dirty="0" smtClean="0"/>
              <a:t/>
            </a:r>
            <a:br>
              <a:rPr lang="fr-FR" dirty="0" smtClean="0"/>
            </a:br>
            <a:endParaRPr lang="fr-FR" dirty="0"/>
          </a:p>
        </p:txBody>
      </p:sp>
      <p:pic>
        <p:nvPicPr>
          <p:cNvPr id="4" name="Espace réservé du contenu 3" descr="images (4).jpg"/>
          <p:cNvPicPr>
            <a:picLocks noGrp="1" noChangeAspect="1"/>
          </p:cNvPicPr>
          <p:nvPr>
            <p:ph idx="1"/>
          </p:nvPr>
        </p:nvPicPr>
        <p:blipFill>
          <a:blip r:embed="rId2"/>
          <a:stretch>
            <a:fillRect/>
          </a:stretch>
        </p:blipFill>
        <p:spPr>
          <a:xfrm>
            <a:off x="0" y="3571852"/>
            <a:ext cx="9080564" cy="3286148"/>
          </a:xfrm>
        </p:spPr>
      </p:pic>
      <p:sp>
        <p:nvSpPr>
          <p:cNvPr id="8" name="Rectangle 7"/>
          <p:cNvSpPr/>
          <p:nvPr/>
        </p:nvSpPr>
        <p:spPr>
          <a:xfrm>
            <a:off x="0" y="642918"/>
            <a:ext cx="9144000" cy="4185761"/>
          </a:xfrm>
          <a:prstGeom prst="rect">
            <a:avLst/>
          </a:prstGeom>
        </p:spPr>
        <p:txBody>
          <a:bodyPr wrap="square">
            <a:spAutoFit/>
          </a:bodyPr>
          <a:lstStyle/>
          <a:p>
            <a:pPr algn="ctr">
              <a:lnSpc>
                <a:spcPct val="150000"/>
              </a:lnSpc>
            </a:pPr>
            <a:r>
              <a:rPr lang="ar-DZ" sz="2400" b="1" dirty="0" smtClean="0"/>
              <a:t>                            </a:t>
            </a:r>
            <a:r>
              <a:rPr lang="ar-DZ" sz="2800" b="1" dirty="0" smtClean="0"/>
              <a:t>وتم تقسيم الدراسة إلى ثلاث أطر</a:t>
            </a:r>
          </a:p>
          <a:p>
            <a:pPr algn="ctr">
              <a:lnSpc>
                <a:spcPct val="200000"/>
              </a:lnSpc>
            </a:pPr>
            <a:r>
              <a:rPr lang="ar-DZ" sz="2400" b="1" dirty="0" smtClean="0"/>
              <a:t>                                     </a:t>
            </a:r>
            <a:r>
              <a:rPr lang="ar-DZ" sz="2800" b="1" smtClean="0"/>
              <a:t>يشمل المقاربة </a:t>
            </a:r>
            <a:r>
              <a:rPr lang="ar-DZ" sz="2800" b="1" dirty="0" smtClean="0"/>
              <a:t>المنهجية للدراسة تم فيه تحديد إشكالية الدراسة تساؤلات الدراسة وأهميتها وأهدافها  إضافة إلى نوع الدراسة ومنهاجها والدراسات السابقة  </a:t>
            </a:r>
            <a:r>
              <a:rPr lang="ar-DZ" sz="2800" b="1" dirty="0" smtClean="0">
                <a:solidFill>
                  <a:schemeClr val="accent6">
                    <a:lumMod val="50000"/>
                  </a:schemeClr>
                </a:solidFill>
              </a:rPr>
              <a:t>وتحديد مفاهيم الدراسة</a:t>
            </a:r>
            <a:endParaRPr lang="ar-DZ" sz="2800" b="1" dirty="0" smtClean="0"/>
          </a:p>
          <a:p>
            <a:pPr algn="ctr">
              <a:lnSpc>
                <a:spcPct val="200000"/>
              </a:lnSpc>
            </a:pPr>
            <a:r>
              <a:rPr lang="ar-DZ" sz="2800" b="1" dirty="0" smtClean="0"/>
              <a:t>                                                      </a:t>
            </a:r>
          </a:p>
        </p:txBody>
      </p:sp>
      <p:sp>
        <p:nvSpPr>
          <p:cNvPr id="6" name="Organigramme : Bande perforée 5"/>
          <p:cNvSpPr/>
          <p:nvPr/>
        </p:nvSpPr>
        <p:spPr>
          <a:xfrm>
            <a:off x="5929322" y="1500174"/>
            <a:ext cx="2904500" cy="928694"/>
          </a:xfrm>
          <a:prstGeom prst="flowChartPunchedTap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57150"/>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ar-DZ" sz="3200" b="1" dirty="0" smtClean="0">
                <a:solidFill>
                  <a:schemeClr val="tx1"/>
                </a:solidFill>
              </a:rPr>
              <a:t>*- الإطار المنهجي </a:t>
            </a:r>
            <a:endParaRPr lang="fr-FR" sz="3200" b="1" dirty="0">
              <a:solidFill>
                <a:schemeClr val="tx1"/>
              </a:solidFill>
            </a:endParaRPr>
          </a:p>
        </p:txBody>
      </p:sp>
      <p:pic>
        <p:nvPicPr>
          <p:cNvPr id="7" name="Image 6" descr="hqdefault.jpg"/>
          <p:cNvPicPr>
            <a:picLocks noChangeAspect="1"/>
          </p:cNvPicPr>
          <p:nvPr/>
        </p:nvPicPr>
        <p:blipFill>
          <a:blip r:embed="rId3"/>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strVal val="#ppt_w*0.70"/>
                                          </p:val>
                                        </p:tav>
                                        <p:tav tm="100000">
                                          <p:val>
                                            <p:strVal val="#ppt_w"/>
                                          </p:val>
                                        </p:tav>
                                      </p:tavLst>
                                    </p:anim>
                                    <p:anim calcmode="lin" valueType="num">
                                      <p:cBhvr>
                                        <p:cTn id="19" dur="1000" fill="hold"/>
                                        <p:tgtEl>
                                          <p:spTgt spid="8"/>
                                        </p:tgtEl>
                                        <p:attrNameLst>
                                          <p:attrName>ppt_h</p:attrName>
                                        </p:attrNameLst>
                                      </p:cBhvr>
                                      <p:tavLst>
                                        <p:tav tm="0">
                                          <p:val>
                                            <p:strVal val="#ppt_h"/>
                                          </p:val>
                                        </p:tav>
                                        <p:tav tm="100000">
                                          <p:val>
                                            <p:strVal val="#ppt_h"/>
                                          </p:val>
                                        </p:tav>
                                      </p:tavLst>
                                    </p:anim>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8929718" cy="3718839"/>
          </a:xfrm>
          <a:prstGeom prst="rect">
            <a:avLst/>
          </a:prstGeom>
        </p:spPr>
        <p:txBody>
          <a:bodyPr wrap="square">
            <a:spAutoFit/>
          </a:bodyPr>
          <a:lstStyle/>
          <a:p>
            <a:pPr algn="r">
              <a:lnSpc>
                <a:spcPct val="150000"/>
              </a:lnSpc>
              <a:buNone/>
            </a:pPr>
            <a:endParaRPr lang="ar-DZ" sz="2800" b="1" dirty="0" smtClean="0"/>
          </a:p>
          <a:p>
            <a:pPr algn="r">
              <a:lnSpc>
                <a:spcPct val="150000"/>
              </a:lnSpc>
              <a:buNone/>
            </a:pPr>
            <a:endParaRPr lang="ar-DZ" sz="3600" b="1" dirty="0" smtClean="0">
              <a:cs typeface="+mj-cs"/>
            </a:endParaRPr>
          </a:p>
          <a:p>
            <a:pPr algn="r">
              <a:lnSpc>
                <a:spcPct val="150000"/>
              </a:lnSpc>
              <a:buNone/>
            </a:pPr>
            <a:r>
              <a:rPr lang="ar-DZ" sz="3600" b="1" dirty="0" smtClean="0">
                <a:cs typeface="+mj-cs"/>
              </a:rPr>
              <a:t>.</a:t>
            </a:r>
            <a:endParaRPr lang="fr-FR" sz="3600" b="1" dirty="0" smtClean="0">
              <a:cs typeface="+mj-cs"/>
            </a:endParaRPr>
          </a:p>
          <a:p>
            <a:pPr algn="r">
              <a:lnSpc>
                <a:spcPct val="150000"/>
              </a:lnSpc>
              <a:buNone/>
            </a:pPr>
            <a:r>
              <a:rPr lang="ar-DZ" sz="3200" b="1" dirty="0" smtClean="0"/>
              <a:t> </a:t>
            </a:r>
          </a:p>
          <a:p>
            <a:pPr algn="r">
              <a:lnSpc>
                <a:spcPct val="150000"/>
              </a:lnSpc>
              <a:buNone/>
            </a:pPr>
            <a:endParaRPr lang="fr-FR" sz="2800" dirty="0"/>
          </a:p>
        </p:txBody>
      </p:sp>
      <p:sp>
        <p:nvSpPr>
          <p:cNvPr id="5" name="Rectangle 4"/>
          <p:cNvSpPr/>
          <p:nvPr/>
        </p:nvSpPr>
        <p:spPr>
          <a:xfrm>
            <a:off x="3214678" y="500042"/>
            <a:ext cx="2185214" cy="523220"/>
          </a:xfrm>
          <a:prstGeom prst="rect">
            <a:avLst/>
          </a:prstGeom>
        </p:spPr>
        <p:txBody>
          <a:bodyPr wrap="none">
            <a:spAutoFit/>
          </a:bodyPr>
          <a:lstStyle/>
          <a:p>
            <a:r>
              <a:rPr lang="ar-DZ" sz="2800" b="1" dirty="0" smtClean="0"/>
              <a:t>: قسم إلى فصلين</a:t>
            </a:r>
            <a:endParaRPr lang="fr-FR" sz="2800" dirty="0"/>
          </a:p>
        </p:txBody>
      </p:sp>
      <p:pic>
        <p:nvPicPr>
          <p:cNvPr id="6" name="Image 5" descr="shutterstock_287665082-500x275-1.jpg"/>
          <p:cNvPicPr>
            <a:picLocks noChangeAspect="1"/>
          </p:cNvPicPr>
          <p:nvPr/>
        </p:nvPicPr>
        <p:blipFill>
          <a:blip r:embed="rId2"/>
          <a:stretch>
            <a:fillRect/>
          </a:stretch>
        </p:blipFill>
        <p:spPr>
          <a:xfrm>
            <a:off x="0" y="500042"/>
            <a:ext cx="4262434" cy="3214711"/>
          </a:xfrm>
          <a:prstGeom prst="ellipse">
            <a:avLst/>
          </a:prstGeom>
          <a:ln>
            <a:noFill/>
          </a:ln>
          <a:effectLst>
            <a:softEdge rad="112500"/>
          </a:effectLst>
        </p:spPr>
      </p:pic>
      <p:sp>
        <p:nvSpPr>
          <p:cNvPr id="7" name="Rectangle 6"/>
          <p:cNvSpPr/>
          <p:nvPr/>
        </p:nvSpPr>
        <p:spPr>
          <a:xfrm>
            <a:off x="0" y="1595021"/>
            <a:ext cx="8358182" cy="5262979"/>
          </a:xfrm>
          <a:prstGeom prst="rect">
            <a:avLst/>
          </a:prstGeom>
        </p:spPr>
        <p:txBody>
          <a:bodyPr wrap="square">
            <a:spAutoFit/>
          </a:bodyPr>
          <a:lstStyle/>
          <a:p>
            <a:pPr algn="r">
              <a:lnSpc>
                <a:spcPct val="200000"/>
              </a:lnSpc>
            </a:pPr>
            <a:r>
              <a:rPr lang="ar-DZ" sz="2400" b="1" dirty="0" smtClean="0"/>
              <a:t>الفصل الأول :عنونا بالصحافة الورقية وتطورها</a:t>
            </a:r>
          </a:p>
          <a:p>
            <a:pPr algn="r">
              <a:lnSpc>
                <a:spcPct val="200000"/>
              </a:lnSpc>
            </a:pPr>
            <a:r>
              <a:rPr lang="ar-DZ" sz="2400" b="1" dirty="0" smtClean="0"/>
              <a:t> تم التطرف فيه لشرح المفهوم والعوامل </a:t>
            </a:r>
          </a:p>
          <a:p>
            <a:pPr algn="r">
              <a:lnSpc>
                <a:spcPct val="200000"/>
              </a:lnSpc>
            </a:pPr>
            <a:endParaRPr lang="ar-DZ" sz="2400" b="1" dirty="0" smtClean="0"/>
          </a:p>
          <a:p>
            <a:pPr algn="r">
              <a:lnSpc>
                <a:spcPct val="200000"/>
              </a:lnSpc>
            </a:pPr>
            <a:r>
              <a:rPr lang="ar-DZ" sz="2400" b="1" dirty="0" smtClean="0"/>
              <a:t>                                       المؤثرة في التطور ،بالإضافة خصائصها وأهميتها                                         وأنواعها ،دون أن ننسى الصحافة الورقية  في               الجزائر وواقع                الجزائر </a:t>
            </a:r>
            <a:r>
              <a:rPr lang="ar-DZ" sz="2400" b="1" dirty="0" err="1" smtClean="0"/>
              <a:t>و</a:t>
            </a:r>
            <a:r>
              <a:rPr lang="ar-DZ" sz="2400" b="1" dirty="0" smtClean="0"/>
              <a:t> واقع الممارسة وأهم التحديات التي عرفتها                                        عرفتها  الصحافة الورقية في </a:t>
            </a:r>
            <a:r>
              <a:rPr lang="ar-DZ" b="1" dirty="0" smtClean="0"/>
              <a:t>ا</a:t>
            </a:r>
            <a:r>
              <a:rPr lang="ar-DZ" sz="2400" b="1" dirty="0" smtClean="0"/>
              <a:t>لجزائر</a:t>
            </a:r>
            <a:endParaRPr lang="fr-FR" sz="1200" dirty="0"/>
          </a:p>
        </p:txBody>
      </p:sp>
      <p:pic>
        <p:nvPicPr>
          <p:cNvPr id="12" name="Image 11" descr="revuedepresse_janvier_2016_rhexis-660x330.jpg"/>
          <p:cNvPicPr>
            <a:picLocks noChangeAspect="1"/>
          </p:cNvPicPr>
          <p:nvPr/>
        </p:nvPicPr>
        <p:blipFill>
          <a:blip r:embed="rId3"/>
          <a:stretch>
            <a:fillRect/>
          </a:stretch>
        </p:blipFill>
        <p:spPr>
          <a:xfrm>
            <a:off x="5000628" y="3786190"/>
            <a:ext cx="4143372" cy="3071810"/>
          </a:xfrm>
          <a:prstGeom prst="ellipse">
            <a:avLst/>
          </a:prstGeom>
          <a:ln>
            <a:noFill/>
          </a:ln>
          <a:effectLst>
            <a:softEdge rad="112500"/>
          </a:effectLst>
        </p:spPr>
      </p:pic>
      <p:sp>
        <p:nvSpPr>
          <p:cNvPr id="8" name="Organigramme : Bande perforée 7"/>
          <p:cNvSpPr/>
          <p:nvPr/>
        </p:nvSpPr>
        <p:spPr>
          <a:xfrm>
            <a:off x="5357818" y="214290"/>
            <a:ext cx="2904500" cy="1098792"/>
          </a:xfrm>
          <a:prstGeom prst="flowChartPunchedTap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57150"/>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ar-DZ" sz="3200" b="1" dirty="0" smtClean="0">
                <a:solidFill>
                  <a:schemeClr val="tx1"/>
                </a:solidFill>
              </a:rPr>
              <a:t>*- الإطار </a:t>
            </a:r>
            <a:r>
              <a:rPr lang="ar-DZ" sz="3200" b="1" dirty="0" err="1" smtClean="0">
                <a:solidFill>
                  <a:schemeClr val="tx1"/>
                </a:solidFill>
              </a:rPr>
              <a:t>االنظري</a:t>
            </a:r>
            <a:r>
              <a:rPr lang="ar-DZ" sz="3200" b="1" dirty="0" smtClean="0">
                <a:solidFill>
                  <a:schemeClr val="tx1"/>
                </a:solidFill>
              </a:rPr>
              <a:t> </a:t>
            </a:r>
            <a:endParaRPr lang="fr-FR" sz="3200" b="1" dirty="0">
              <a:solidFill>
                <a:schemeClr val="tx1"/>
              </a:solidFill>
            </a:endParaRPr>
          </a:p>
        </p:txBody>
      </p:sp>
      <p:pic>
        <p:nvPicPr>
          <p:cNvPr id="10" name="Image 9" descr="hqdefault.jpg"/>
          <p:cNvPicPr>
            <a:picLocks noChangeAspect="1"/>
          </p:cNvPicPr>
          <p:nvPr/>
        </p:nvPicPr>
        <p:blipFill>
          <a:blip r:embed="rId4"/>
          <a:stretch>
            <a:fillRect/>
          </a:stretch>
        </p:blipFill>
        <p:spPr>
          <a:xfrm>
            <a:off x="7929586"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to="" calcmode="lin" valueType="num">
                                      <p:cBhvr>
                                        <p:cTn id="7" dur="1" fill="hold"/>
                                        <p:tgtEl>
                                          <p:spTgt spid="1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strVal val="#ppt_w*0.70"/>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Effect transition="in" filter="fade">
                                      <p:cBhvr>
                                        <p:cTn id="3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876"/>
            <a:ext cx="8229600" cy="2500322"/>
          </a:xfrm>
        </p:spPr>
        <p:txBody>
          <a:bodyPr>
            <a:normAutofit fontScale="90000"/>
          </a:bodyPr>
          <a:lstStyle/>
          <a:p>
            <a:r>
              <a:rPr lang="ar-DZ" sz="5400" b="1" dirty="0" smtClean="0"/>
              <a:t/>
            </a:r>
            <a:br>
              <a:rPr lang="ar-DZ" sz="5400" b="1" dirty="0" smtClean="0"/>
            </a:br>
            <a:r>
              <a:rPr lang="ar-DZ" sz="5400" b="1" dirty="0" smtClean="0"/>
              <a:t/>
            </a:r>
            <a:br>
              <a:rPr lang="ar-DZ" sz="5400" b="1" dirty="0" smtClean="0"/>
            </a:br>
            <a:r>
              <a:rPr lang="ar-DZ" sz="5400" b="1" dirty="0" smtClean="0"/>
              <a:t/>
            </a:r>
            <a:br>
              <a:rPr lang="ar-DZ" sz="5400" b="1" dirty="0" smtClean="0"/>
            </a:br>
            <a:r>
              <a:rPr lang="ar-DZ" sz="5400" b="1" dirty="0" smtClean="0"/>
              <a:t/>
            </a:r>
            <a:br>
              <a:rPr lang="ar-DZ" sz="5400" b="1" dirty="0" smtClean="0"/>
            </a:br>
            <a:r>
              <a:rPr lang="ar-DZ" sz="5400" b="1" dirty="0" smtClean="0"/>
              <a:t/>
            </a:r>
            <a:br>
              <a:rPr lang="ar-DZ" sz="5400" b="1" dirty="0" smtClean="0"/>
            </a:br>
            <a:r>
              <a:rPr lang="ar-DZ" sz="5400" b="1" dirty="0" smtClean="0"/>
              <a:t/>
            </a:r>
            <a:br>
              <a:rPr lang="ar-DZ" sz="5400" b="1" dirty="0" smtClean="0"/>
            </a:br>
            <a:r>
              <a:rPr lang="ar-DZ" sz="5400" b="1" dirty="0" smtClean="0"/>
              <a:t>*.</a:t>
            </a:r>
            <a:r>
              <a:rPr lang="fr-FR" dirty="0" smtClean="0"/>
              <a:t/>
            </a:r>
            <a:br>
              <a:rPr lang="fr-FR" dirty="0" smtClean="0"/>
            </a:br>
            <a:r>
              <a:rPr lang="ar-DZ" dirty="0" smtClean="0"/>
              <a:t> </a:t>
            </a:r>
            <a:r>
              <a:rPr lang="fr-FR" dirty="0" smtClean="0"/>
              <a:t/>
            </a:r>
            <a:br>
              <a:rPr lang="fr-FR" dirty="0" smtClean="0"/>
            </a:br>
            <a:endParaRPr lang="fr-FR" dirty="0"/>
          </a:p>
        </p:txBody>
      </p:sp>
      <p:sp>
        <p:nvSpPr>
          <p:cNvPr id="11" name="Rectangle 10"/>
          <p:cNvSpPr/>
          <p:nvPr/>
        </p:nvSpPr>
        <p:spPr>
          <a:xfrm>
            <a:off x="0" y="642918"/>
            <a:ext cx="9144000" cy="3508653"/>
          </a:xfrm>
          <a:prstGeom prst="rect">
            <a:avLst/>
          </a:prstGeom>
        </p:spPr>
        <p:txBody>
          <a:bodyPr wrap="square">
            <a:spAutoFit/>
          </a:bodyPr>
          <a:lstStyle/>
          <a:p>
            <a:pPr algn="r">
              <a:lnSpc>
                <a:spcPct val="200000"/>
              </a:lnSpc>
            </a:pPr>
            <a:r>
              <a:rPr lang="ar-DZ" sz="2800" dirty="0" smtClean="0"/>
              <a:t>*- الفصل الثاني : بعنوان الصحافة الالكترونية  واستخداماتها فقد تناولنا فيه المفهوم والتطور وأنواعها وخصائصها وواقع الممارسة واهم الصعوبات التي تواجهها هذه الأخيرة في الجزائر</a:t>
            </a:r>
          </a:p>
          <a:p>
            <a:pPr algn="r">
              <a:lnSpc>
                <a:spcPct val="150000"/>
              </a:lnSpc>
            </a:pPr>
            <a:r>
              <a:rPr lang="ar-DZ" dirty="0" smtClean="0"/>
              <a:t>.</a:t>
            </a:r>
          </a:p>
          <a:p>
            <a:pPr algn="r">
              <a:lnSpc>
                <a:spcPct val="150000"/>
              </a:lnSpc>
            </a:pPr>
            <a:endParaRPr lang="fr-FR" dirty="0"/>
          </a:p>
        </p:txBody>
      </p:sp>
      <p:pic>
        <p:nvPicPr>
          <p:cNvPr id="12" name="Espace réservé du contenu 5" descr="newsweb.jpg"/>
          <p:cNvPicPr>
            <a:picLocks noGrp="1" noChangeAspect="1"/>
          </p:cNvPicPr>
          <p:nvPr>
            <p:ph idx="1"/>
          </p:nvPr>
        </p:nvPicPr>
        <p:blipFill>
          <a:blip r:embed="rId2"/>
          <a:stretch>
            <a:fillRect/>
          </a:stretch>
        </p:blipFill>
        <p:spPr>
          <a:xfrm>
            <a:off x="1357290" y="3429000"/>
            <a:ext cx="6429420" cy="28678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 4" descr="hqdefault.jpg"/>
          <p:cNvPicPr>
            <a:picLocks noChangeAspect="1"/>
          </p:cNvPicPr>
          <p:nvPr/>
        </p:nvPicPr>
        <p:blipFill>
          <a:blip r:embed="rId3"/>
          <a:stretch>
            <a:fillRect/>
          </a:stretch>
        </p:blipFill>
        <p:spPr>
          <a:xfrm>
            <a:off x="7286644" y="-285776"/>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857232"/>
            <a:ext cx="8229600" cy="5786478"/>
          </a:xfrm>
        </p:spPr>
        <p:txBody>
          <a:bodyPr>
            <a:normAutofit/>
          </a:bodyPr>
          <a:lstStyle/>
          <a:p>
            <a:pPr algn="r"/>
            <a:endParaRPr lang="fr-FR" sz="4400" dirty="0"/>
          </a:p>
        </p:txBody>
      </p:sp>
      <p:sp>
        <p:nvSpPr>
          <p:cNvPr id="6" name="Espace réservé du contenu 5"/>
          <p:cNvSpPr>
            <a:spLocks noGrp="1"/>
          </p:cNvSpPr>
          <p:nvPr>
            <p:ph idx="1"/>
          </p:nvPr>
        </p:nvSpPr>
        <p:spPr>
          <a:xfrm>
            <a:off x="0" y="1214422"/>
            <a:ext cx="8729634" cy="4389120"/>
          </a:xfrm>
        </p:spPr>
        <p:txBody>
          <a:bodyPr>
            <a:noAutofit/>
          </a:bodyPr>
          <a:lstStyle/>
          <a:p>
            <a:pPr algn="r">
              <a:lnSpc>
                <a:spcPct val="150000"/>
              </a:lnSpc>
              <a:buNone/>
            </a:pPr>
            <a:r>
              <a:rPr lang="ar-DZ" sz="3600" dirty="0" smtClean="0">
                <a:cs typeface="+mj-cs"/>
              </a:rPr>
              <a:t>     :تمثل في الدراسة الميدانية لعينة من طلبة الجامعيين بجامعة  عمار </a:t>
            </a:r>
            <a:r>
              <a:rPr lang="ar-DZ" sz="3600" dirty="0" err="1" smtClean="0">
                <a:cs typeface="+mj-cs"/>
              </a:rPr>
              <a:t>ثليجي</a:t>
            </a:r>
            <a:r>
              <a:rPr lang="ar-DZ" sz="3600" dirty="0" smtClean="0">
                <a:cs typeface="+mj-cs"/>
              </a:rPr>
              <a:t> </a:t>
            </a:r>
            <a:r>
              <a:rPr lang="ar-DZ" sz="3600" dirty="0" err="1" smtClean="0">
                <a:cs typeface="+mj-cs"/>
              </a:rPr>
              <a:t>الأغواط</a:t>
            </a:r>
            <a:r>
              <a:rPr lang="ar-DZ" sz="3600" dirty="0" smtClean="0">
                <a:cs typeface="+mj-cs"/>
              </a:rPr>
              <a:t> في فصل تناولنا فيه تفريغ وتفسير البيانات حول                                            محاور </a:t>
            </a:r>
            <a:r>
              <a:rPr lang="ar-DZ" sz="3600" dirty="0" err="1" smtClean="0">
                <a:cs typeface="+mj-cs"/>
              </a:rPr>
              <a:t>الإستبيان</a:t>
            </a:r>
            <a:r>
              <a:rPr lang="ar-DZ" sz="3600" dirty="0" smtClean="0">
                <a:cs typeface="+mj-cs"/>
              </a:rPr>
              <a:t> ،إضافة إلى تبين </a:t>
            </a:r>
          </a:p>
          <a:p>
            <a:pPr algn="r">
              <a:lnSpc>
                <a:spcPct val="150000"/>
              </a:lnSpc>
              <a:buNone/>
            </a:pPr>
            <a:r>
              <a:rPr lang="ar-DZ" sz="3600" dirty="0" smtClean="0">
                <a:cs typeface="+mj-cs"/>
              </a:rPr>
              <a:t>                                    الأساليب الإحصائية المستخدمة</a:t>
            </a:r>
          </a:p>
          <a:p>
            <a:pPr algn="r">
              <a:lnSpc>
                <a:spcPct val="150000"/>
              </a:lnSpc>
              <a:buNone/>
            </a:pPr>
            <a:r>
              <a:rPr lang="ar-DZ" sz="3600" dirty="0" smtClean="0">
                <a:cs typeface="+mj-cs"/>
              </a:rPr>
              <a:t>                                        والمعالجة الإحصائية للدراسة </a:t>
            </a:r>
          </a:p>
          <a:p>
            <a:pPr algn="r">
              <a:lnSpc>
                <a:spcPct val="150000"/>
              </a:lnSpc>
              <a:buNone/>
            </a:pPr>
            <a:r>
              <a:rPr lang="ar-DZ" sz="3600" dirty="0" smtClean="0">
                <a:cs typeface="+mj-cs"/>
              </a:rPr>
              <a:t>                              ثم التوصل إلى أهم نتائج الدراسة</a:t>
            </a:r>
            <a:endParaRPr lang="fr-FR" sz="3600" dirty="0">
              <a:cs typeface="+mj-cs"/>
            </a:endParaRPr>
          </a:p>
        </p:txBody>
      </p:sp>
      <p:pic>
        <p:nvPicPr>
          <p:cNvPr id="8" name="Image 7" descr="images (14).jpg"/>
          <p:cNvPicPr>
            <a:picLocks noChangeAspect="1"/>
          </p:cNvPicPr>
          <p:nvPr/>
        </p:nvPicPr>
        <p:blipFill>
          <a:blip r:embed="rId2"/>
          <a:stretch>
            <a:fillRect/>
          </a:stretch>
        </p:blipFill>
        <p:spPr>
          <a:xfrm>
            <a:off x="0" y="0"/>
            <a:ext cx="9144000" cy="1214422"/>
          </a:xfrm>
          <a:prstGeom prst="rect">
            <a:avLst/>
          </a:prstGeom>
        </p:spPr>
      </p:pic>
      <p:pic>
        <p:nvPicPr>
          <p:cNvPr id="9" name="Espace réservé du contenu 9" descr="images (5).jpg"/>
          <p:cNvPicPr>
            <a:picLocks noChangeAspect="1"/>
          </p:cNvPicPr>
          <p:nvPr/>
        </p:nvPicPr>
        <p:blipFill>
          <a:blip r:embed="rId3"/>
          <a:stretch>
            <a:fillRect/>
          </a:stretch>
        </p:blipFill>
        <p:spPr>
          <a:xfrm>
            <a:off x="4786282" y="2643182"/>
            <a:ext cx="4357718" cy="4214818"/>
          </a:xfrm>
          <a:prstGeom prst="ellipse">
            <a:avLst/>
          </a:prstGeom>
          <a:ln>
            <a:noFill/>
          </a:ln>
          <a:effectLst>
            <a:softEdge rad="112500"/>
          </a:effectLst>
        </p:spPr>
      </p:pic>
      <p:sp>
        <p:nvSpPr>
          <p:cNvPr id="7" name="Pensées 6"/>
          <p:cNvSpPr/>
          <p:nvPr/>
        </p:nvSpPr>
        <p:spPr>
          <a:xfrm>
            <a:off x="5429256" y="285728"/>
            <a:ext cx="2071702" cy="1000132"/>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b="1" dirty="0" smtClean="0"/>
              <a:t>الإطار التطبيقي </a:t>
            </a:r>
            <a:endParaRPr lang="fr-FR" b="1" dirty="0"/>
          </a:p>
        </p:txBody>
      </p:sp>
      <p:pic>
        <p:nvPicPr>
          <p:cNvPr id="10" name="Image 9" descr="hqdefault.jpg"/>
          <p:cNvPicPr>
            <a:picLocks noChangeAspect="1"/>
          </p:cNvPicPr>
          <p:nvPr/>
        </p:nvPicPr>
        <p:blipFill>
          <a:blip r:embed="rId4"/>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214950"/>
            <a:ext cx="8801072" cy="2357454"/>
          </a:xfrm>
        </p:spPr>
        <p:txBody>
          <a:bodyPr>
            <a:normAutofit fontScale="90000"/>
          </a:bodyPr>
          <a:lstStyle/>
          <a:p>
            <a:pPr algn="r">
              <a:lnSpc>
                <a:spcPct val="150000"/>
              </a:lnSpc>
            </a:pP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ي</a:t>
            </a:r>
            <a:br>
              <a:rPr lang="ar-DZ" sz="3600" dirty="0" smtClean="0">
                <a:solidFill>
                  <a:sysClr val="windowText" lastClr="000000"/>
                </a:solidFill>
              </a:rPr>
            </a:b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
            </a:r>
            <a:br>
              <a:rPr lang="ar-DZ" sz="3600" dirty="0" smtClean="0">
                <a:solidFill>
                  <a:sysClr val="windowText" lastClr="000000"/>
                </a:solidFill>
              </a:rPr>
            </a:br>
            <a:r>
              <a:rPr lang="ar-DZ" sz="3600" dirty="0" smtClean="0">
                <a:solidFill>
                  <a:sysClr val="windowText" lastClr="000000"/>
                </a:solidFill>
              </a:rPr>
              <a:t>يعتبر الاستبيان من أكثر الأدوات استخداما في المنهج المقارن لما توفره هذه الأداة من إمكانية جمع المعلومات عن الموضوع لهذا فقد كان الأداة الأنسب لدراستنا أي</a:t>
            </a:r>
            <a:br>
              <a:rPr lang="ar-DZ" sz="3600" dirty="0" smtClean="0">
                <a:solidFill>
                  <a:sysClr val="windowText" lastClr="000000"/>
                </a:solidFill>
              </a:rPr>
            </a:br>
            <a:r>
              <a:rPr lang="ar-DZ" sz="3600" dirty="0" smtClean="0">
                <a:solidFill>
                  <a:sysClr val="windowText" lastClr="000000"/>
                </a:solidFill>
              </a:rPr>
              <a:t>(تناسب طبيعة الموضوع ومجتمع الدراسة </a:t>
            </a:r>
            <a:r>
              <a:rPr lang="ar-DZ" sz="3600" dirty="0" err="1" smtClean="0">
                <a:solidFill>
                  <a:sysClr val="windowText" lastClr="000000"/>
                </a:solidFill>
              </a:rPr>
              <a:t>و</a:t>
            </a:r>
            <a:r>
              <a:rPr lang="ar-DZ" sz="3600" dirty="0" smtClean="0">
                <a:solidFill>
                  <a:sysClr val="windowText" lastClr="000000"/>
                </a:solidFill>
              </a:rPr>
              <a:t> تحقق أهداف الدراسة ).</a:t>
            </a:r>
            <a:br>
              <a:rPr lang="ar-DZ" sz="3600" dirty="0" smtClean="0">
                <a:solidFill>
                  <a:sysClr val="windowText" lastClr="000000"/>
                </a:solidFill>
              </a:rPr>
            </a:br>
            <a:r>
              <a:rPr lang="ar-DZ" sz="3600" dirty="0" smtClean="0">
                <a:solidFill>
                  <a:sysClr val="windowText" lastClr="000000"/>
                </a:solidFill>
              </a:rPr>
              <a:t>وتكون من ثلاث محاور</a:t>
            </a:r>
            <a:r>
              <a:rPr lang="ar-DZ" sz="3600" dirty="0" smtClean="0"/>
              <a:t>.</a:t>
            </a:r>
            <a:br>
              <a:rPr lang="ar-DZ" sz="3600" dirty="0" smtClean="0"/>
            </a:br>
            <a:r>
              <a:rPr lang="ar-DZ" sz="3600" dirty="0" smtClean="0">
                <a:solidFill>
                  <a:sysClr val="windowText" lastClr="000000"/>
                </a:solidFill>
              </a:rPr>
              <a:t>المحور الأول :خاص بالبيانات الشخصية</a:t>
            </a:r>
            <a:br>
              <a:rPr lang="ar-DZ" sz="3600" dirty="0" smtClean="0">
                <a:solidFill>
                  <a:sysClr val="windowText" lastClr="000000"/>
                </a:solidFill>
              </a:rPr>
            </a:br>
            <a:r>
              <a:rPr lang="ar-DZ" sz="3600" dirty="0" smtClean="0">
                <a:solidFill>
                  <a:sysClr val="windowText" lastClr="000000"/>
                </a:solidFill>
              </a:rPr>
              <a:t>المحور الثاني : خاص بالعادات وأنماط قراءة الصحف</a:t>
            </a:r>
            <a:br>
              <a:rPr lang="ar-DZ" sz="3600" dirty="0" smtClean="0">
                <a:solidFill>
                  <a:sysClr val="windowText" lastClr="000000"/>
                </a:solidFill>
              </a:rPr>
            </a:br>
            <a:r>
              <a:rPr lang="ar-DZ" sz="3600" dirty="0" smtClean="0">
                <a:solidFill>
                  <a:sysClr val="windowText" lastClr="000000"/>
                </a:solidFill>
              </a:rPr>
              <a:t>المحور الثالث:خاص بمجالات الاستبيان.</a:t>
            </a:r>
            <a:r>
              <a:rPr lang="ar-DZ" sz="3600" dirty="0" smtClean="0"/>
              <a:t/>
            </a:r>
            <a:br>
              <a:rPr lang="ar-DZ" sz="3600" dirty="0" smtClean="0"/>
            </a:br>
            <a:r>
              <a:rPr lang="ar-DZ" sz="3600" dirty="0" smtClean="0"/>
              <a:t/>
            </a:r>
            <a:br>
              <a:rPr lang="ar-DZ" sz="3600" dirty="0" smtClean="0"/>
            </a:br>
            <a:r>
              <a:rPr lang="ar-DZ" sz="3600" dirty="0" smtClean="0"/>
              <a:t> </a:t>
            </a:r>
            <a:endParaRPr lang="fr-FR" sz="4400" b="1" dirty="0"/>
          </a:p>
        </p:txBody>
      </p:sp>
      <p:sp>
        <p:nvSpPr>
          <p:cNvPr id="4" name="Espace réservé du contenu 3"/>
          <p:cNvSpPr txBox="1">
            <a:spLocks/>
          </p:cNvSpPr>
          <p:nvPr/>
        </p:nvSpPr>
        <p:spPr>
          <a:xfrm>
            <a:off x="3929058" y="0"/>
            <a:ext cx="2857520" cy="714356"/>
          </a:xfrm>
          <a:prstGeom prst="flowChartPunchedTape">
            <a:avLst/>
          </a:prstGeom>
          <a:ln/>
        </p:spPr>
        <p:style>
          <a:lnRef idx="0">
            <a:schemeClr val="accent1"/>
          </a:lnRef>
          <a:fillRef idx="3">
            <a:schemeClr val="accent1"/>
          </a:fillRef>
          <a:effectRef idx="3">
            <a:schemeClr val="accent1"/>
          </a:effectRef>
          <a:fontRef idx="minor">
            <a:schemeClr val="lt1"/>
          </a:fontRef>
        </p:style>
        <p:txBody>
          <a:bodyPr vert="horz" rtlCol="0" anchor="ctr">
            <a:normAutofit fontScale="77500" lnSpcReduction="20000"/>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ar-DZ" sz="3200" b="1" i="0" u="none" strike="noStrike" kern="1200" cap="none" spc="0" normalizeH="0" baseline="0" noProof="0" dirty="0" smtClean="0">
                <a:ln>
                  <a:noFill/>
                </a:ln>
                <a:solidFill>
                  <a:schemeClr val="accent6">
                    <a:lumMod val="50000"/>
                  </a:schemeClr>
                </a:solidFill>
                <a:effectLst/>
                <a:uLnTx/>
                <a:uFillTx/>
                <a:latin typeface="+mn-lt"/>
                <a:ea typeface="+mn-ea"/>
                <a:cs typeface="+mn-cs"/>
              </a:rPr>
              <a:t>03- أدوات </a:t>
            </a:r>
            <a:r>
              <a:rPr lang="ar-DZ" sz="3200" b="1" dirty="0" smtClean="0">
                <a:solidFill>
                  <a:schemeClr val="accent6">
                    <a:lumMod val="50000"/>
                  </a:schemeClr>
                </a:solidFill>
              </a:rPr>
              <a:t>جمع البيانات</a:t>
            </a:r>
            <a:endParaRPr kumimoji="0" lang="fr-FR" sz="3200" b="1" i="0" u="none" strike="noStrike" kern="1200" cap="none" spc="0" normalizeH="0" baseline="0" noProof="0" dirty="0">
              <a:ln>
                <a:noFill/>
              </a:ln>
              <a:solidFill>
                <a:schemeClr val="accent6">
                  <a:lumMod val="50000"/>
                </a:schemeClr>
              </a:solidFill>
              <a:effectLst/>
              <a:uLnTx/>
              <a:uFillTx/>
              <a:latin typeface="+mn-lt"/>
              <a:ea typeface="+mn-ea"/>
              <a:cs typeface="+mn-cs"/>
            </a:endParaRPr>
          </a:p>
        </p:txBody>
      </p:sp>
      <p:pic>
        <p:nvPicPr>
          <p:cNvPr id="7" name="Image 6" descr="أين_ظهرت_الصحف_لأول_مرة.jpg"/>
          <p:cNvPicPr>
            <a:picLocks noChangeAspect="1"/>
          </p:cNvPicPr>
          <p:nvPr/>
        </p:nvPicPr>
        <p:blipFill>
          <a:blip r:embed="rId2"/>
          <a:stretch>
            <a:fillRect/>
          </a:stretch>
        </p:blipFill>
        <p:spPr>
          <a:xfrm>
            <a:off x="0" y="3500438"/>
            <a:ext cx="3286116" cy="3357562"/>
          </a:xfrm>
          <a:prstGeom prst="rect">
            <a:avLst/>
          </a:prstGeom>
          <a:ln>
            <a:noFill/>
          </a:ln>
          <a:effectLst>
            <a:softEdge rad="112500"/>
          </a:effectLst>
        </p:spPr>
      </p:pic>
      <p:pic>
        <p:nvPicPr>
          <p:cNvPr id="5" name="Image 4" descr="hqdefault.jpg"/>
          <p:cNvPicPr>
            <a:picLocks noChangeAspect="1"/>
          </p:cNvPicPr>
          <p:nvPr/>
        </p:nvPicPr>
        <p:blipFill>
          <a:blip r:embed="rId3"/>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14282" y="1000108"/>
            <a:ext cx="8643966" cy="6555641"/>
          </a:xfrm>
          <a:prstGeom prst="rect">
            <a:avLst/>
          </a:prstGeom>
        </p:spPr>
        <p:txBody>
          <a:bodyPr wrap="square">
            <a:spAutoFit/>
          </a:bodyPr>
          <a:lstStyle/>
          <a:p>
            <a:pPr algn="r">
              <a:lnSpc>
                <a:spcPct val="150000"/>
              </a:lnSpc>
            </a:pPr>
            <a:r>
              <a:rPr lang="ar-DZ" sz="2800" dirty="0" smtClean="0"/>
              <a:t>ومن خلال الدراسة الميدانية وتوزيع الاستبيان على عينة من طلبة بجامعة عمار </a:t>
            </a:r>
            <a:r>
              <a:rPr lang="ar-DZ" sz="2800" dirty="0" err="1" smtClean="0"/>
              <a:t>ثليجي</a:t>
            </a:r>
            <a:r>
              <a:rPr lang="ar-DZ" sz="2800" dirty="0" smtClean="0"/>
              <a:t> –</a:t>
            </a:r>
            <a:r>
              <a:rPr lang="ar-DZ" sz="2800" dirty="0" err="1" smtClean="0"/>
              <a:t>الأغواط</a:t>
            </a:r>
            <a:r>
              <a:rPr lang="ar-DZ" sz="2800" dirty="0" smtClean="0"/>
              <a:t> ،وبعد استرجاعها قمنا بالمعالجة الإحصائية توصلنا إلى جملة من النتائج و منها</a:t>
            </a:r>
          </a:p>
          <a:p>
            <a:pPr algn="r">
              <a:lnSpc>
                <a:spcPct val="150000"/>
              </a:lnSpc>
            </a:pPr>
            <a:r>
              <a:rPr lang="ar-DZ" sz="2800" dirty="0" smtClean="0"/>
              <a:t>                           01 نسبة تعرض الطالب الجامعي للصحف الورقية                                                   اقل من نسبة تعرضهم للصحف                                          الالكترونية مما يتضح لنا أن الصحافة                                                    الالكترونية لها جمهورها كونها                                                     </a:t>
            </a:r>
            <a:r>
              <a:rPr lang="ar-DZ" sz="2800" dirty="0" err="1" smtClean="0"/>
              <a:t>تتتفوق</a:t>
            </a:r>
            <a:r>
              <a:rPr lang="ar-DZ" sz="2800" dirty="0" smtClean="0"/>
              <a:t> بإمكانياتها الفنية                       </a:t>
            </a:r>
          </a:p>
          <a:p>
            <a:pPr algn="r">
              <a:lnSpc>
                <a:spcPct val="150000"/>
              </a:lnSpc>
            </a:pPr>
            <a:r>
              <a:rPr lang="ar-DZ" sz="2800" dirty="0" smtClean="0"/>
              <a:t>                            </a:t>
            </a:r>
            <a:r>
              <a:rPr lang="ar-DZ" sz="2800" dirty="0" smtClean="0">
                <a:solidFill>
                  <a:sysClr val="windowText" lastClr="000000"/>
                </a:solidFill>
              </a:rPr>
              <a:t>   </a:t>
            </a:r>
            <a:endParaRPr lang="fr-FR" sz="2800" dirty="0"/>
          </a:p>
        </p:txBody>
      </p:sp>
      <p:pic>
        <p:nvPicPr>
          <p:cNvPr id="6" name="Espace réservé du contenu 5" descr="bd9986171cba70ee6981db55c4a8e6a0_XL.jpg"/>
          <p:cNvPicPr>
            <a:picLocks noGrp="1" noChangeAspect="1"/>
          </p:cNvPicPr>
          <p:nvPr>
            <p:ph idx="1"/>
          </p:nvPr>
        </p:nvPicPr>
        <p:blipFill>
          <a:blip r:embed="rId2"/>
          <a:stretch>
            <a:fillRect/>
          </a:stretch>
        </p:blipFill>
        <p:spPr>
          <a:xfrm>
            <a:off x="4500562" y="3786190"/>
            <a:ext cx="4300542" cy="3000372"/>
          </a:xfrm>
          <a:prstGeom prst="rect">
            <a:avLst/>
          </a:prstGeom>
          <a:ln>
            <a:noFill/>
          </a:ln>
          <a:effectLst>
            <a:softEdge rad="112500"/>
          </a:effectLst>
        </p:spPr>
      </p:pic>
      <p:sp>
        <p:nvSpPr>
          <p:cNvPr id="4" name="Rectangle 3"/>
          <p:cNvSpPr/>
          <p:nvPr/>
        </p:nvSpPr>
        <p:spPr>
          <a:xfrm>
            <a:off x="7215206" y="3000372"/>
            <a:ext cx="1285884" cy="71438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lnSpc>
                <a:spcPct val="150000"/>
              </a:lnSpc>
            </a:pPr>
            <a:r>
              <a:rPr lang="ar-DZ" sz="2000" b="1" dirty="0" smtClean="0">
                <a:solidFill>
                  <a:schemeClr val="tx1"/>
                </a:solidFill>
              </a:rPr>
              <a:t>ا</a:t>
            </a:r>
            <a:r>
              <a:rPr lang="ar-DZ" sz="2000" b="1" u="sng" dirty="0" smtClean="0">
                <a:solidFill>
                  <a:schemeClr val="tx1"/>
                </a:solidFill>
              </a:rPr>
              <a:t>لنتائج </a:t>
            </a:r>
            <a:r>
              <a:rPr lang="ar-DZ" sz="2000" b="1" dirty="0" smtClean="0">
                <a:solidFill>
                  <a:schemeClr val="tx1"/>
                </a:solidFill>
              </a:rPr>
              <a:t>:</a:t>
            </a:r>
          </a:p>
        </p:txBody>
      </p:sp>
      <p:pic>
        <p:nvPicPr>
          <p:cNvPr id="5" name="Image 4" descr="hqdefault.jpg"/>
          <p:cNvPicPr>
            <a:picLocks noChangeAspect="1"/>
          </p:cNvPicPr>
          <p:nvPr/>
        </p:nvPicPr>
        <p:blipFill>
          <a:blip r:embed="rId3"/>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6286500"/>
            <a:ext cx="8229600" cy="1143000"/>
          </a:xfrm>
        </p:spPr>
        <p:txBody>
          <a:bodyPr>
            <a:noAutofit/>
          </a:bodyPr>
          <a:lstStyle/>
          <a:p>
            <a:pPr algn="r">
              <a:lnSpc>
                <a:spcPct val="150000"/>
              </a:lnSpc>
            </a:pP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
            </a:r>
            <a:br>
              <a:rPr lang="ar-DZ" sz="3200" dirty="0" smtClean="0">
                <a:solidFill>
                  <a:sysClr val="windowText" lastClr="000000"/>
                </a:solidFill>
              </a:rPr>
            </a:br>
            <a:r>
              <a:rPr lang="ar-DZ" sz="3200" dirty="0" smtClean="0">
                <a:solidFill>
                  <a:sysClr val="windowText" lastClr="000000"/>
                </a:solidFill>
              </a:rPr>
              <a:t>02</a:t>
            </a:r>
            <a:r>
              <a:rPr lang="ar-DZ" sz="3600" dirty="0" smtClean="0">
                <a:solidFill>
                  <a:sysClr val="windowText" lastClr="000000"/>
                </a:solidFill>
              </a:rPr>
              <a:t> نسبة الاشباعات المحققة في مختلف المجالات لدى الطالب الجامعي من متابعة الصحف الالكترونية تفوق نسبة الاشباعات المحققة من متابعة   الصحف الورقية مما أدى إلى نشوء اهتمامات خاصة </a:t>
            </a:r>
            <a:r>
              <a:rPr lang="ar-DZ" sz="3600" dirty="0" err="1" smtClean="0">
                <a:solidFill>
                  <a:sysClr val="windowText" lastClr="000000"/>
                </a:solidFill>
              </a:rPr>
              <a:t>بها</a:t>
            </a:r>
            <a:r>
              <a:rPr lang="ar-DZ" sz="3600" dirty="0" smtClean="0">
                <a:solidFill>
                  <a:sysClr val="windowText" lastClr="000000"/>
                </a:solidFill>
              </a:rPr>
              <a:t>.</a:t>
            </a:r>
            <a:br>
              <a:rPr lang="ar-DZ" sz="3600" dirty="0" smtClean="0">
                <a:solidFill>
                  <a:sysClr val="windowText" lastClr="000000"/>
                </a:solidFill>
              </a:rPr>
            </a:br>
            <a:r>
              <a:rPr lang="ar-DZ" sz="3600" dirty="0" smtClean="0">
                <a:solidFill>
                  <a:sysClr val="windowText" lastClr="000000"/>
                </a:solidFill>
              </a:rPr>
              <a:t>أما في مجال التغطية لأخبار وتفاعل الصحف مع الأخبار تفوقت الصحف الالكترونية                                </a:t>
            </a:r>
            <a:r>
              <a:rPr lang="ar-DZ" sz="3200" dirty="0" smtClean="0">
                <a:solidFill>
                  <a:sysClr val="windowText" lastClr="000000"/>
                </a:solidFill>
              </a:rPr>
              <a:t>على</a:t>
            </a:r>
            <a:r>
              <a:rPr lang="ar-DZ" sz="3600" dirty="0" smtClean="0">
                <a:solidFill>
                  <a:sysClr val="windowText" lastClr="000000"/>
                </a:solidFill>
              </a:rPr>
              <a:t> الصحف الورقية التي قل الاهتمام                                          </a:t>
            </a:r>
            <a:r>
              <a:rPr lang="ar-DZ" sz="3600" dirty="0" err="1" smtClean="0">
                <a:solidFill>
                  <a:sysClr val="windowText" lastClr="000000"/>
                </a:solidFill>
              </a:rPr>
              <a:t>بها</a:t>
            </a:r>
            <a:r>
              <a:rPr lang="ar-DZ" sz="3600" dirty="0" smtClean="0">
                <a:solidFill>
                  <a:sysClr val="windowText" lastClr="000000"/>
                </a:solidFill>
              </a:rPr>
              <a:t> بالرغم من الإمكانيات الكبيرة                                        المخصصة لها.</a:t>
            </a:r>
            <a:br>
              <a:rPr lang="ar-DZ" sz="3600" dirty="0" smtClean="0">
                <a:solidFill>
                  <a:sysClr val="windowText" lastClr="000000"/>
                </a:solidFill>
              </a:rPr>
            </a:br>
            <a:endParaRPr lang="fr-FR" sz="3200" dirty="0">
              <a:solidFill>
                <a:sysClr val="windowText" lastClr="000000"/>
              </a:solidFill>
            </a:endParaRPr>
          </a:p>
        </p:txBody>
      </p:sp>
      <p:pic>
        <p:nvPicPr>
          <p:cNvPr id="12" name="Espace réservé du contenu 11" descr="images (10).jpg"/>
          <p:cNvPicPr>
            <a:picLocks noGrp="1" noChangeAspect="1"/>
          </p:cNvPicPr>
          <p:nvPr>
            <p:ph idx="1"/>
          </p:nvPr>
        </p:nvPicPr>
        <p:blipFill>
          <a:blip r:embed="rId2"/>
          <a:stretch>
            <a:fillRect/>
          </a:stretch>
        </p:blipFill>
        <p:spPr>
          <a:xfrm>
            <a:off x="2500298" y="3857628"/>
            <a:ext cx="4357718" cy="2643206"/>
          </a:xfrm>
          <a:prstGeom prst="ellipse">
            <a:avLst/>
          </a:prstGeom>
          <a:ln>
            <a:noFill/>
          </a:ln>
          <a:effectLst>
            <a:softEdge rad="112500"/>
          </a:effectLst>
        </p:spPr>
      </p:pic>
      <p:pic>
        <p:nvPicPr>
          <p:cNvPr id="4" name="Image 3" descr="hqdefault.jpg"/>
          <p:cNvPicPr>
            <a:picLocks noChangeAspect="1"/>
          </p:cNvPicPr>
          <p:nvPr/>
        </p:nvPicPr>
        <p:blipFill>
          <a:blip r:embed="rId3" cstate="print"/>
          <a:stretch>
            <a:fillRect/>
          </a:stretch>
        </p:blipFill>
        <p:spPr>
          <a:xfrm>
            <a:off x="3286116" y="-285776"/>
            <a:ext cx="1834801" cy="1571636"/>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6153912"/>
          </a:xfrm>
        </p:spPr>
        <p:txBody>
          <a:bodyPr/>
          <a:lstStyle/>
          <a:p>
            <a:r>
              <a:rPr lang="ar-SA" sz="2800" dirty="0" smtClean="0"/>
              <a:t> </a:t>
            </a:r>
            <a:endParaRPr lang="fr-FR" dirty="0"/>
          </a:p>
        </p:txBody>
      </p:sp>
      <p:sp>
        <p:nvSpPr>
          <p:cNvPr id="7" name="Espace réservé du contenu 6"/>
          <p:cNvSpPr>
            <a:spLocks noGrp="1"/>
          </p:cNvSpPr>
          <p:nvPr>
            <p:ph idx="1"/>
          </p:nvPr>
        </p:nvSpPr>
        <p:spPr>
          <a:xfrm>
            <a:off x="0" y="571480"/>
            <a:ext cx="8801072" cy="5214974"/>
          </a:xfrm>
        </p:spPr>
        <p:txBody>
          <a:bodyPr>
            <a:normAutofit fontScale="92500" lnSpcReduction="10000"/>
          </a:bodyPr>
          <a:lstStyle/>
          <a:p>
            <a:pPr algn="r">
              <a:lnSpc>
                <a:spcPct val="150000"/>
              </a:lnSpc>
            </a:pPr>
            <a:r>
              <a:rPr lang="ar-DZ" sz="4000" dirty="0" smtClean="0"/>
              <a:t>            خاتمة</a:t>
            </a:r>
          </a:p>
          <a:p>
            <a:pPr algn="r">
              <a:lnSpc>
                <a:spcPct val="150000"/>
              </a:lnSpc>
            </a:pPr>
            <a:r>
              <a:rPr lang="ar-DZ" sz="4000" dirty="0" smtClean="0"/>
              <a:t>الصحافة بنوعيها هي الكلمة المكتوبة التي تبقى مدى الدهر الوثيقة التاريخية ،فهي تعد مرجعا في مختلف المجالات</a:t>
            </a:r>
          </a:p>
          <a:p>
            <a:pPr algn="r">
              <a:lnSpc>
                <a:spcPct val="150000"/>
              </a:lnSpc>
            </a:pPr>
            <a:r>
              <a:rPr lang="ar-DZ" sz="4000" dirty="0" smtClean="0"/>
              <a:t> يلجأ إليها القارئ طالبا </a:t>
            </a:r>
          </a:p>
          <a:p>
            <a:pPr algn="r">
              <a:lnSpc>
                <a:spcPct val="150000"/>
              </a:lnSpc>
            </a:pPr>
            <a:r>
              <a:rPr lang="ar-DZ" sz="4000" dirty="0" smtClean="0"/>
              <a:t>المعلومات والاطلاع والترفيه </a:t>
            </a:r>
            <a:r>
              <a:rPr lang="ar-DZ" dirty="0" smtClean="0"/>
              <a:t>.</a:t>
            </a:r>
            <a:endParaRPr lang="fr-FR" dirty="0" smtClean="0"/>
          </a:p>
          <a:p>
            <a:pPr algn="r">
              <a:lnSpc>
                <a:spcPct val="150000"/>
              </a:lnSpc>
            </a:pPr>
            <a:endParaRPr lang="ar-DZ" dirty="0" smtClean="0"/>
          </a:p>
          <a:p>
            <a:pPr algn="r">
              <a:lnSpc>
                <a:spcPct val="150000"/>
              </a:lnSpc>
            </a:pPr>
            <a:endParaRPr lang="ar-DZ" dirty="0" smtClean="0"/>
          </a:p>
        </p:txBody>
      </p:sp>
      <p:pic>
        <p:nvPicPr>
          <p:cNvPr id="5" name="Image 4" descr="555af57907f55.jpg"/>
          <p:cNvPicPr>
            <a:picLocks noChangeAspect="1"/>
          </p:cNvPicPr>
          <p:nvPr/>
        </p:nvPicPr>
        <p:blipFill>
          <a:blip r:embed="rId2"/>
          <a:stretch>
            <a:fillRect/>
          </a:stretch>
        </p:blipFill>
        <p:spPr>
          <a:xfrm>
            <a:off x="0" y="2857472"/>
            <a:ext cx="4429156" cy="4000528"/>
          </a:xfrm>
          <a:prstGeom prst="ellipse">
            <a:avLst/>
          </a:prstGeom>
          <a:ln>
            <a:noFill/>
          </a:ln>
          <a:effectLst>
            <a:softEdge rad="112500"/>
          </a:effectLst>
        </p:spPr>
      </p:pic>
      <p:pic>
        <p:nvPicPr>
          <p:cNvPr id="6" name="Image 5" descr="hqdefault.jpg"/>
          <p:cNvPicPr>
            <a:picLocks noChangeAspect="1"/>
          </p:cNvPicPr>
          <p:nvPr/>
        </p:nvPicPr>
        <p:blipFill>
          <a:blip r:embed="rId3"/>
          <a:stretch>
            <a:fillRect/>
          </a:stretch>
        </p:blipFill>
        <p:spPr>
          <a:xfrm>
            <a:off x="7358082" y="21429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 calcmode="lin" valueType="num">
                                      <p:cBhvr additive="base">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642910" y="1357298"/>
            <a:ext cx="8229600" cy="5143536"/>
          </a:xfrm>
        </p:spPr>
        <p:txBody>
          <a:bodyPr>
            <a:normAutofit lnSpcReduction="10000"/>
          </a:bodyPr>
          <a:lstStyle/>
          <a:p>
            <a:pPr algn="r" rtl="1">
              <a:lnSpc>
                <a:spcPct val="160000"/>
              </a:lnSpc>
            </a:pPr>
            <a:r>
              <a:rPr lang="ar-DZ" dirty="0" smtClean="0"/>
              <a:t>.</a:t>
            </a:r>
            <a:endParaRPr lang="fr-FR" dirty="0" smtClean="0"/>
          </a:p>
          <a:p>
            <a:pPr algn="r" rtl="1">
              <a:lnSpc>
                <a:spcPct val="160000"/>
              </a:lnSpc>
            </a:pPr>
            <a:r>
              <a:rPr lang="ar-DZ" dirty="0" smtClean="0"/>
              <a:t>  </a:t>
            </a:r>
            <a:r>
              <a:rPr lang="ar-DZ" sz="3600" dirty="0" smtClean="0"/>
              <a:t>كما أن الصحافة الالكترونية لا يمكن أن تلغي الصحافة الورقية تماما وهذا من منظور طلبة من مختلف كليات بجامعة عمار </a:t>
            </a:r>
            <a:r>
              <a:rPr lang="ar-DZ" sz="3600" dirty="0" err="1" smtClean="0"/>
              <a:t>ثليجي</a:t>
            </a:r>
            <a:r>
              <a:rPr lang="ar-DZ" sz="3600" dirty="0" smtClean="0"/>
              <a:t> -</a:t>
            </a:r>
            <a:r>
              <a:rPr lang="ar-DZ" sz="3600" dirty="0" err="1" smtClean="0"/>
              <a:t>الأغواط</a:t>
            </a:r>
            <a:r>
              <a:rPr lang="ar-DZ" sz="3600" dirty="0" smtClean="0"/>
              <a:t> ،</a:t>
            </a:r>
          </a:p>
          <a:p>
            <a:pPr algn="r" rtl="1">
              <a:lnSpc>
                <a:spcPct val="160000"/>
              </a:lnSpc>
              <a:buNone/>
            </a:pPr>
            <a:r>
              <a:rPr lang="ar-DZ" sz="3600" dirty="0" smtClean="0"/>
              <a:t>حيث يعتبرون أن إحداهما تكمل </a:t>
            </a:r>
          </a:p>
          <a:p>
            <a:pPr algn="r" rtl="1">
              <a:lnSpc>
                <a:spcPct val="160000"/>
              </a:lnSpc>
              <a:buNone/>
            </a:pPr>
            <a:r>
              <a:rPr lang="ar-DZ" sz="3600" dirty="0" smtClean="0"/>
              <a:t>الأخرى.</a:t>
            </a:r>
            <a:endParaRPr lang="fr-FR" sz="3600" dirty="0" smtClean="0"/>
          </a:p>
          <a:p>
            <a:endParaRPr lang="fr-FR" dirty="0"/>
          </a:p>
        </p:txBody>
      </p:sp>
      <p:pic>
        <p:nvPicPr>
          <p:cNvPr id="4" name="Image 3" descr="téléchargement (3).jpg"/>
          <p:cNvPicPr>
            <a:picLocks noChangeAspect="1"/>
          </p:cNvPicPr>
          <p:nvPr/>
        </p:nvPicPr>
        <p:blipFill>
          <a:blip r:embed="rId2"/>
          <a:stretch>
            <a:fillRect/>
          </a:stretch>
        </p:blipFill>
        <p:spPr>
          <a:xfrm>
            <a:off x="0" y="4214818"/>
            <a:ext cx="1785918" cy="2643182"/>
          </a:xfrm>
          <a:prstGeom prst="rect">
            <a:avLst/>
          </a:prstGeom>
          <a:ln>
            <a:noFill/>
          </a:ln>
          <a:effectLst>
            <a:softEdge rad="112500"/>
          </a:effectLst>
        </p:spPr>
      </p:pic>
      <p:pic>
        <p:nvPicPr>
          <p:cNvPr id="5" name="Image 4" descr="images (1).jpg"/>
          <p:cNvPicPr>
            <a:picLocks noChangeAspect="1"/>
          </p:cNvPicPr>
          <p:nvPr/>
        </p:nvPicPr>
        <p:blipFill>
          <a:blip r:embed="rId3"/>
          <a:stretch>
            <a:fillRect/>
          </a:stretch>
        </p:blipFill>
        <p:spPr>
          <a:xfrm rot="19770294">
            <a:off x="1659426" y="4693287"/>
            <a:ext cx="2166482" cy="2062867"/>
          </a:xfrm>
          <a:prstGeom prst="ellipse">
            <a:avLst/>
          </a:prstGeom>
          <a:ln>
            <a:noFill/>
          </a:ln>
          <a:effectLst>
            <a:softEdge rad="112500"/>
          </a:effectLst>
        </p:spPr>
      </p:pic>
      <p:pic>
        <p:nvPicPr>
          <p:cNvPr id="6" name="Image 5" descr="_237631_ahmedL.jpg"/>
          <p:cNvPicPr>
            <a:picLocks noChangeAspect="1"/>
          </p:cNvPicPr>
          <p:nvPr/>
        </p:nvPicPr>
        <p:blipFill>
          <a:blip r:embed="rId4"/>
          <a:stretch>
            <a:fillRect/>
          </a:stretch>
        </p:blipFill>
        <p:spPr>
          <a:xfrm>
            <a:off x="0" y="0"/>
            <a:ext cx="9358346" cy="2280638"/>
          </a:xfrm>
          <a:prstGeom prst="rect">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6" descr="images (11).jpg"/>
          <p:cNvPicPr>
            <a:picLocks noGrp="1" noChangeAspect="1"/>
          </p:cNvPicPr>
          <p:nvPr>
            <p:ph idx="1"/>
          </p:nvPr>
        </p:nvPicPr>
        <p:blipFill>
          <a:blip r:embed="rId2"/>
          <a:stretch>
            <a:fillRect/>
          </a:stretch>
        </p:blipFill>
        <p:spPr>
          <a:xfrm>
            <a:off x="0" y="1714488"/>
            <a:ext cx="9144000" cy="5143512"/>
          </a:xfrm>
          <a:prstGeom prst="rect">
            <a:avLst/>
          </a:prstGeom>
          <a:ln>
            <a:noFill/>
          </a:ln>
          <a:effectLst>
            <a:softEdge rad="112500"/>
          </a:effectLst>
        </p:spPr>
      </p:pic>
      <p:sp>
        <p:nvSpPr>
          <p:cNvPr id="5" name="Titre 4"/>
          <p:cNvSpPr>
            <a:spLocks noGrp="1"/>
          </p:cNvSpPr>
          <p:nvPr>
            <p:ph type="title"/>
          </p:nvPr>
        </p:nvSpPr>
        <p:spPr>
          <a:xfrm>
            <a:off x="500034" y="1714488"/>
            <a:ext cx="8229600" cy="1143000"/>
          </a:xfrm>
        </p:spPr>
        <p:txBody>
          <a:bodyPr>
            <a:noAutofit/>
          </a:bodyPr>
          <a:lstStyle/>
          <a:p>
            <a:pPr algn="r"/>
            <a:r>
              <a:rPr lang="ar-DZ" sz="4800" b="1" dirty="0" smtClean="0">
                <a:solidFill>
                  <a:sysClr val="windowText" lastClr="000000"/>
                </a:solidFill>
              </a:rPr>
              <a:t>وفي الأخير نحمد الله حمدا كثيرا الذي بفضله تتم  الصالحات، الحمد لله الذي وفقنا في إتمام                                          هذا العمل المتواضع</a:t>
            </a:r>
            <a:endParaRPr lang="fr-FR" sz="4800" b="1" dirty="0">
              <a:solidFill>
                <a:sysClr val="windowText" lastClr="0000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9" name="Espace réservé du contenu 8" descr="images.jpg"/>
          <p:cNvPicPr>
            <a:picLocks noGrp="1" noChangeAspect="1"/>
          </p:cNvPicPr>
          <p:nvPr>
            <p:ph idx="1"/>
          </p:nvPr>
        </p:nvPicPr>
        <p:blipFill>
          <a:blip r:embed="rId2">
            <a:lum bright="-20000" contrast="10000"/>
          </a:blip>
          <a:stretch>
            <a:fillRect/>
          </a:stretch>
        </p:blipFill>
        <p:spPr>
          <a:xfrm>
            <a:off x="214282" y="142852"/>
            <a:ext cx="3929090" cy="67151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 6" descr="dzpress.jpg"/>
          <p:cNvPicPr>
            <a:picLocks noChangeAspect="1"/>
          </p:cNvPicPr>
          <p:nvPr/>
        </p:nvPicPr>
        <p:blipFill>
          <a:blip r:embed="rId3">
            <a:lum bright="-30000"/>
          </a:blip>
          <a:stretch>
            <a:fillRect/>
          </a:stretch>
        </p:blipFill>
        <p:spPr>
          <a:xfrm>
            <a:off x="4286248" y="0"/>
            <a:ext cx="4857752" cy="6643710"/>
          </a:xfrm>
          <a:prstGeom prst="rect">
            <a:avLst/>
          </a:prstGeom>
        </p:spPr>
      </p:pic>
      <p:pic>
        <p:nvPicPr>
          <p:cNvPr id="5" name="Image 4" descr="images (1).jpg"/>
          <p:cNvPicPr>
            <a:picLocks noChangeAspect="1"/>
          </p:cNvPicPr>
          <p:nvPr/>
        </p:nvPicPr>
        <p:blipFill>
          <a:blip r:embed="rId4"/>
          <a:stretch>
            <a:fillRect/>
          </a:stretch>
        </p:blipFill>
        <p:spPr>
          <a:xfrm>
            <a:off x="5214942" y="4772025"/>
            <a:ext cx="2190750" cy="2085975"/>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DZ" dirty="0" smtClean="0"/>
              <a:t>ونت  </a:t>
            </a:r>
            <a:endParaRPr lang="fr-FR" dirty="0"/>
          </a:p>
        </p:txBody>
      </p:sp>
      <p:pic>
        <p:nvPicPr>
          <p:cNvPr id="4" name="Espace réservé du contenu 3" descr="tumblr_p7hkbyTRFx1wd3cx7o2_250.jpg"/>
          <p:cNvPicPr>
            <a:picLocks noGrp="1" noChangeAspect="1"/>
          </p:cNvPicPr>
          <p:nvPr>
            <p:ph idx="1"/>
          </p:nvPr>
        </p:nvPicPr>
        <p:blipFill>
          <a:blip r:embed="rId2"/>
          <a:stretch>
            <a:fillRect/>
          </a:stretch>
        </p:blipFill>
        <p:spPr>
          <a:xfrm>
            <a:off x="0" y="0"/>
            <a:ext cx="9143999" cy="6858000"/>
          </a:xfrm>
          <a:prstGeom prst="rect">
            <a:avLst/>
          </a:prstGeom>
          <a:ln>
            <a:noFill/>
          </a:ln>
          <a:effectLst>
            <a:softEdge rad="112500"/>
          </a:effectLst>
        </p:spPr>
      </p:pic>
      <p:sp>
        <p:nvSpPr>
          <p:cNvPr id="7" name="Rectangle 6"/>
          <p:cNvSpPr/>
          <p:nvPr/>
        </p:nvSpPr>
        <p:spPr>
          <a:xfrm>
            <a:off x="571472" y="214290"/>
            <a:ext cx="8286808" cy="5262979"/>
          </a:xfrm>
          <a:prstGeom prst="rect">
            <a:avLst/>
          </a:prstGeom>
        </p:spPr>
        <p:txBody>
          <a:bodyPr wrap="square">
            <a:spAutoFit/>
          </a:bodyPr>
          <a:lstStyle/>
          <a:p>
            <a:pPr algn="ctr"/>
            <a:r>
              <a:rPr lang="ar-DZ" sz="3600" b="1" dirty="0" smtClean="0">
                <a:solidFill>
                  <a:schemeClr val="tx1">
                    <a:lumMod val="85000"/>
                    <a:lumOff val="15000"/>
                  </a:schemeClr>
                </a:solidFill>
              </a:rPr>
              <a:t>ونترك </a:t>
            </a:r>
            <a:r>
              <a:rPr lang="ar-DZ" sz="3600" b="1" dirty="0" smtClean="0">
                <a:solidFill>
                  <a:schemeClr val="tx1">
                    <a:lumMod val="85000"/>
                    <a:lumOff val="15000"/>
                  </a:schemeClr>
                </a:solidFill>
              </a:rPr>
              <a:t>الآن </a:t>
            </a:r>
            <a:r>
              <a:rPr lang="ar-DZ" sz="3600" b="1" dirty="0" smtClean="0">
                <a:solidFill>
                  <a:schemeClr val="tx1">
                    <a:lumMod val="85000"/>
                    <a:lumOff val="15000"/>
                  </a:schemeClr>
                </a:solidFill>
              </a:rPr>
              <a:t>المجال لأعضاء لجنة المناقشة لتقديم        </a:t>
            </a:r>
          </a:p>
          <a:p>
            <a:pPr algn="ctr"/>
            <a:r>
              <a:rPr lang="ar-DZ" sz="3600" b="1" dirty="0" smtClean="0">
                <a:solidFill>
                  <a:schemeClr val="tx1">
                    <a:lumMod val="85000"/>
                    <a:lumOff val="15000"/>
                  </a:schemeClr>
                </a:solidFill>
              </a:rPr>
              <a:t>          ملاحظاتهم البناءة  </a:t>
            </a:r>
          </a:p>
          <a:p>
            <a:endParaRPr lang="ar-DZ" sz="2800" b="1" dirty="0" smtClean="0">
              <a:solidFill>
                <a:srgbClr val="FFFF00"/>
              </a:solidFill>
            </a:endParaRPr>
          </a:p>
          <a:p>
            <a:endParaRPr lang="ar-DZ" sz="2800" b="1" dirty="0" smtClean="0">
              <a:solidFill>
                <a:srgbClr val="FFFF00"/>
              </a:solidFill>
            </a:endParaRPr>
          </a:p>
          <a:p>
            <a:endParaRPr lang="ar-DZ" sz="2800" b="1" dirty="0" smtClean="0">
              <a:solidFill>
                <a:srgbClr val="FFFF00"/>
              </a:solidFill>
            </a:endParaRPr>
          </a:p>
          <a:p>
            <a:endParaRPr lang="ar-DZ" sz="2800" b="1" dirty="0" smtClean="0">
              <a:solidFill>
                <a:srgbClr val="FFFF00"/>
              </a:solidFill>
            </a:endParaRPr>
          </a:p>
          <a:p>
            <a:endParaRPr lang="ar-DZ" sz="2800" b="1" dirty="0" smtClean="0">
              <a:solidFill>
                <a:srgbClr val="FFFF00"/>
              </a:solidFill>
            </a:endParaRPr>
          </a:p>
          <a:p>
            <a:endParaRPr lang="ar-DZ" sz="2800" b="1" dirty="0" smtClean="0">
              <a:solidFill>
                <a:srgbClr val="FFFF00"/>
              </a:solidFill>
            </a:endParaRPr>
          </a:p>
          <a:p>
            <a:endParaRPr lang="ar-DZ" sz="2800" b="1" dirty="0" smtClean="0">
              <a:solidFill>
                <a:srgbClr val="FFFF00"/>
              </a:solidFill>
            </a:endParaRPr>
          </a:p>
          <a:p>
            <a:pPr algn="ctr"/>
            <a:r>
              <a:rPr lang="ar-DZ" sz="2800" b="1" dirty="0" smtClean="0">
                <a:solidFill>
                  <a:srgbClr val="FFFF00"/>
                </a:solidFill>
              </a:rPr>
              <a:t>             </a:t>
            </a:r>
          </a:p>
          <a:p>
            <a:pPr algn="ctr"/>
            <a:r>
              <a:rPr lang="ar-DZ" sz="2800" b="1" dirty="0" smtClean="0">
                <a:solidFill>
                  <a:srgbClr val="FFFF00"/>
                </a:solidFill>
              </a:rPr>
              <a:t>              </a:t>
            </a:r>
            <a:endParaRPr lang="fr-FR" sz="2800" b="1" dirty="0">
              <a:solidFill>
                <a:srgbClr val="FFFF00"/>
              </a:solidFill>
            </a:endParaRPr>
          </a:p>
        </p:txBody>
      </p:sp>
      <p:sp>
        <p:nvSpPr>
          <p:cNvPr id="8" name="Bulle ronde 7"/>
          <p:cNvSpPr/>
          <p:nvPr/>
        </p:nvSpPr>
        <p:spPr>
          <a:xfrm>
            <a:off x="3500430" y="2857496"/>
            <a:ext cx="2000264" cy="1714512"/>
          </a:xfrm>
          <a:prstGeom prst="wedgeEllipse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2800" b="1" dirty="0" smtClean="0">
                <a:solidFill>
                  <a:schemeClr val="tx1">
                    <a:lumMod val="85000"/>
                    <a:lumOff val="15000"/>
                  </a:schemeClr>
                </a:solidFill>
              </a:rPr>
              <a:t>وشكرا على حسن الإصغاء</a:t>
            </a:r>
            <a:r>
              <a:rPr lang="ar-DZ" sz="3200" b="1" dirty="0" smtClean="0">
                <a:solidFill>
                  <a:schemeClr val="tx1">
                    <a:lumMod val="85000"/>
                    <a:lumOff val="15000"/>
                  </a:schemeClr>
                </a:solidFill>
              </a:rPr>
              <a:t> </a:t>
            </a:r>
            <a:endParaRPr lang="fr-FR" sz="2800" dirty="0">
              <a:solidFill>
                <a:schemeClr val="tx1">
                  <a:lumMod val="85000"/>
                  <a:lumOff val="15000"/>
                </a:schemeClr>
              </a:solidFill>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du contenu 5" descr="téléchargement (5).jpg"/>
          <p:cNvPicPr>
            <a:picLocks noGrp="1" noChangeAspect="1"/>
          </p:cNvPicPr>
          <p:nvPr>
            <p:ph idx="1"/>
          </p:nvPr>
        </p:nvPicPr>
        <p:blipFill>
          <a:blip r:embed="rId2"/>
          <a:stretch>
            <a:fillRect/>
          </a:stretch>
        </p:blipFill>
        <p:spPr>
          <a:xfrm>
            <a:off x="0" y="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itre 4"/>
          <p:cNvSpPr txBox="1">
            <a:spLocks/>
          </p:cNvSpPr>
          <p:nvPr/>
        </p:nvSpPr>
        <p:spPr>
          <a:xfrm>
            <a:off x="428596" y="5429264"/>
            <a:ext cx="4214842" cy="1143000"/>
          </a:xfrm>
          <a:prstGeom prst="rect">
            <a:avLst/>
          </a:prstGeom>
        </p:spPr>
        <p:txBody>
          <a:bodyPr vert="horz" lIns="0" rIns="0" bIns="0"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ar-DZ" sz="5400" b="1" dirty="0" smtClean="0">
                <a:solidFill>
                  <a:srgbClr val="FF0000"/>
                </a:solidFill>
                <a:latin typeface="+mj-lt"/>
                <a:ea typeface="+mj-ea"/>
                <a:cs typeface="+mj-cs"/>
              </a:rPr>
              <a:t>       </a:t>
            </a:r>
            <a:r>
              <a:rPr lang="ar-DZ" sz="5400" b="1" dirty="0" err="1" smtClean="0">
                <a:solidFill>
                  <a:srgbClr val="FF0000"/>
                </a:solidFill>
                <a:latin typeface="+mj-lt"/>
                <a:ea typeface="+mj-ea"/>
                <a:cs typeface="+mj-cs"/>
              </a:rPr>
              <a:t>الف</a:t>
            </a:r>
            <a:r>
              <a:rPr lang="ar-DZ" sz="5400" b="1" dirty="0" smtClean="0">
                <a:solidFill>
                  <a:srgbClr val="FF0000"/>
                </a:solidFill>
                <a:latin typeface="+mj-lt"/>
                <a:ea typeface="+mj-ea"/>
                <a:cs typeface="+mj-cs"/>
              </a:rPr>
              <a:t> </a:t>
            </a:r>
            <a:r>
              <a:rPr lang="ar-DZ" sz="5400" b="1" dirty="0" err="1" smtClean="0">
                <a:solidFill>
                  <a:srgbClr val="FF0000"/>
                </a:solidFill>
                <a:latin typeface="+mj-lt"/>
                <a:ea typeface="+mj-ea"/>
                <a:cs typeface="+mj-cs"/>
              </a:rPr>
              <a:t>الف</a:t>
            </a:r>
            <a:r>
              <a:rPr lang="ar-DZ" sz="5400" b="1" dirty="0" smtClean="0">
                <a:solidFill>
                  <a:srgbClr val="FF0000"/>
                </a:solidFill>
                <a:latin typeface="+mj-lt"/>
                <a:ea typeface="+mj-ea"/>
                <a:cs typeface="+mj-cs"/>
              </a:rPr>
              <a:t> مبروك   التخرج دفعة 2020</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ar-DZ" sz="4400" b="1" i="0" u="none" strike="noStrike" kern="1200" cap="none" spc="0" normalizeH="0" baseline="0" noProof="0" dirty="0" smtClean="0">
                <a:ln>
                  <a:noFill/>
                </a:ln>
                <a:solidFill>
                  <a:schemeClr val="bg1"/>
                </a:solidFill>
                <a:effectLst/>
                <a:uLnTx/>
                <a:uFillTx/>
                <a:latin typeface="+mj-lt"/>
                <a:ea typeface="+mj-ea"/>
                <a:cs typeface="+mj-cs"/>
              </a:rPr>
              <a:t>               </a:t>
            </a:r>
            <a:r>
              <a:rPr kumimoji="0" lang="ar-DZ" sz="3600" b="1" i="0" u="none" strike="noStrike" kern="1200" cap="none" spc="0" normalizeH="0" baseline="0" noProof="0" dirty="0" smtClean="0">
                <a:ln>
                  <a:noFill/>
                </a:ln>
                <a:solidFill>
                  <a:schemeClr val="bg1"/>
                </a:solidFill>
                <a:effectLst/>
                <a:uLnTx/>
                <a:uFillTx/>
                <a:latin typeface="+mj-lt"/>
                <a:ea typeface="+mj-ea"/>
                <a:cs typeface="+mj-cs"/>
              </a:rPr>
              <a:t>مـــريـــــم</a:t>
            </a:r>
            <a:r>
              <a:rPr kumimoji="0" lang="ar-DZ" sz="3600" b="1" i="0" u="none" strike="noStrike" kern="1200" cap="none" spc="0" normalizeH="0" noProof="0" dirty="0" smtClean="0">
                <a:ln>
                  <a:noFill/>
                </a:ln>
                <a:solidFill>
                  <a:schemeClr val="bg1"/>
                </a:solidFill>
                <a:effectLst/>
                <a:uLnTx/>
                <a:uFillTx/>
                <a:latin typeface="+mj-lt"/>
                <a:ea typeface="+mj-ea"/>
                <a:cs typeface="+mj-cs"/>
              </a:rPr>
              <a:t> ** نـــزهــــــة</a:t>
            </a:r>
            <a:endParaRPr kumimoji="0" lang="fr-FR"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5" name="Titre 4"/>
          <p:cNvSpPr txBox="1">
            <a:spLocks/>
          </p:cNvSpPr>
          <p:nvPr/>
        </p:nvSpPr>
        <p:spPr>
          <a:xfrm>
            <a:off x="914400" y="1785926"/>
            <a:ext cx="8229600" cy="1143000"/>
          </a:xfrm>
          <a:prstGeom prst="rect">
            <a:avLst/>
          </a:prstGeom>
        </p:spPr>
        <p:txBody>
          <a:bodyPr vert="horz" lIns="0" rIns="0" bIns="0"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ar-DZ" sz="2400" b="1" dirty="0" smtClean="0">
                <a:solidFill>
                  <a:sysClr val="windowText" lastClr="000000"/>
                </a:solidFill>
                <a:latin typeface="+mj-lt"/>
                <a:ea typeface="+mj-ea"/>
                <a:cs typeface="+mj-cs"/>
              </a:rPr>
              <a:t>بتاريخ 2020/10/04</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ar-DZ" sz="2400" b="1" i="0" u="none" strike="noStrike" kern="1200" cap="none" spc="0" normalizeH="0" baseline="0" noProof="0" dirty="0" smtClean="0">
                <a:ln>
                  <a:noFill/>
                </a:ln>
                <a:solidFill>
                  <a:sysClr val="windowText" lastClr="000000"/>
                </a:solidFill>
                <a:effectLst/>
                <a:uLnTx/>
                <a:uFillTx/>
                <a:latin typeface="+mj-lt"/>
                <a:ea typeface="+mj-ea"/>
                <a:cs typeface="+mj-cs"/>
              </a:rPr>
              <a:t>تم مناقشة </a:t>
            </a:r>
            <a:r>
              <a:rPr kumimoji="0" lang="ar-DZ" sz="2400" b="1" i="0" u="none" strike="noStrike" kern="1200" cap="none" spc="0" normalizeH="0" baseline="0" noProof="0" dirty="0" err="1" smtClean="0">
                <a:ln>
                  <a:noFill/>
                </a:ln>
                <a:solidFill>
                  <a:sysClr val="windowText" lastClr="000000"/>
                </a:solidFill>
                <a:effectLst/>
                <a:uLnTx/>
                <a:uFillTx/>
                <a:latin typeface="+mj-lt"/>
                <a:ea typeface="+mj-ea"/>
                <a:cs typeface="+mj-cs"/>
              </a:rPr>
              <a:t>مذركة</a:t>
            </a:r>
            <a:r>
              <a:rPr kumimoji="0" lang="ar-DZ" sz="2400" b="1" i="0" u="none" strike="noStrike" kern="1200" cap="none" spc="0" normalizeH="0" baseline="0" noProof="0" dirty="0" smtClean="0">
                <a:ln>
                  <a:noFill/>
                </a:ln>
                <a:solidFill>
                  <a:sysClr val="windowText" lastClr="000000"/>
                </a:solidFill>
                <a:effectLst/>
                <a:uLnTx/>
                <a:uFillTx/>
                <a:latin typeface="+mj-lt"/>
                <a:ea typeface="+mj-ea"/>
                <a:cs typeface="+mj-cs"/>
              </a:rPr>
              <a:t> لنيل شهادة </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ar-DZ" sz="2400" b="1" i="0" u="none" strike="noStrike" kern="1200" cap="none" spc="0" normalizeH="0" baseline="0" noProof="0" dirty="0" err="1" smtClean="0">
                <a:ln>
                  <a:noFill/>
                </a:ln>
                <a:solidFill>
                  <a:sysClr val="windowText" lastClr="000000"/>
                </a:solidFill>
                <a:effectLst/>
                <a:uLnTx/>
                <a:uFillTx/>
                <a:latin typeface="+mj-lt"/>
                <a:ea typeface="+mj-ea"/>
                <a:cs typeface="+mj-cs"/>
              </a:rPr>
              <a:t>الماستر</a:t>
            </a:r>
            <a:r>
              <a:rPr kumimoji="0" lang="ar-DZ" sz="2400" b="1" i="0" u="none" strike="noStrike" kern="1200" cap="none" spc="0" normalizeH="0" baseline="0" noProof="0" dirty="0" smtClean="0">
                <a:ln>
                  <a:noFill/>
                </a:ln>
                <a:solidFill>
                  <a:sysClr val="windowText" lastClr="000000"/>
                </a:solidFill>
                <a:effectLst/>
                <a:uLnTx/>
                <a:uFillTx/>
                <a:latin typeface="+mj-lt"/>
                <a:ea typeface="+mj-ea"/>
                <a:cs typeface="+mj-cs"/>
              </a:rPr>
              <a:t> في علوم الإعلام </a:t>
            </a:r>
            <a:r>
              <a:rPr kumimoji="0" lang="ar-DZ" sz="2400" b="1" i="0" u="none" strike="noStrike" kern="1200" cap="none" spc="0" normalizeH="0" baseline="0" noProof="0" dirty="0" err="1" smtClean="0">
                <a:ln>
                  <a:noFill/>
                </a:ln>
                <a:solidFill>
                  <a:sysClr val="windowText" lastClr="000000"/>
                </a:solidFill>
                <a:effectLst/>
                <a:uLnTx/>
                <a:uFillTx/>
                <a:latin typeface="+mj-lt"/>
                <a:ea typeface="+mj-ea"/>
                <a:cs typeface="+mj-cs"/>
              </a:rPr>
              <a:t>والإتصال</a:t>
            </a:r>
            <a:r>
              <a:rPr kumimoji="0" lang="ar-DZ" sz="2400" b="1" i="0" u="none" strike="noStrike" kern="1200" cap="none" spc="0" normalizeH="0" baseline="0" noProof="0" dirty="0" smtClean="0">
                <a:ln>
                  <a:noFill/>
                </a:ln>
                <a:solidFill>
                  <a:sysClr val="windowText" lastClr="000000"/>
                </a:solidFill>
                <a:effectLst/>
                <a:uLnTx/>
                <a:uFillTx/>
                <a:latin typeface="+mj-lt"/>
                <a:ea typeface="+mj-ea"/>
                <a:cs typeface="+mj-cs"/>
              </a:rPr>
              <a:t> </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ar-DZ" sz="2400" b="1" i="0" u="none" strike="noStrike" kern="1200" cap="none" spc="0" normalizeH="0" baseline="0" noProof="0" dirty="0" smtClean="0">
                <a:ln>
                  <a:noFill/>
                </a:ln>
                <a:solidFill>
                  <a:srgbClr val="FF0000"/>
                </a:solidFill>
                <a:effectLst/>
                <a:uLnTx/>
                <a:uFillTx/>
                <a:latin typeface="+mj-lt"/>
                <a:ea typeface="+mj-ea"/>
                <a:cs typeface="+mj-cs"/>
              </a:rPr>
              <a:t>تخصص:اتصال وعلاقات عامة</a:t>
            </a:r>
            <a:endParaRPr kumimoji="0" lang="fr-FR" sz="24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71472" y="214290"/>
            <a:ext cx="8229600" cy="1939916"/>
          </a:xfrm>
        </p:spPr>
        <p:txBody>
          <a:bodyPr>
            <a:normAutofit fontScale="90000"/>
          </a:bodyPr>
          <a:lstStyle/>
          <a:p>
            <a:pPr algn="ctr"/>
            <a:r>
              <a:rPr lang="ar-DZ" sz="2000" b="1" dirty="0" smtClean="0">
                <a:solidFill>
                  <a:schemeClr val="accent6">
                    <a:lumMod val="75000"/>
                  </a:schemeClr>
                </a:solidFill>
              </a:rPr>
              <a:t>جامعة عمار </a:t>
            </a:r>
            <a:r>
              <a:rPr lang="ar-DZ" sz="2000" b="1" dirty="0" err="1" smtClean="0">
                <a:solidFill>
                  <a:schemeClr val="accent6">
                    <a:lumMod val="75000"/>
                  </a:schemeClr>
                </a:solidFill>
              </a:rPr>
              <a:t>ثليجي</a:t>
            </a:r>
            <a:r>
              <a:rPr lang="ar-DZ" sz="2000" b="1" dirty="0" smtClean="0">
                <a:solidFill>
                  <a:schemeClr val="accent6">
                    <a:lumMod val="75000"/>
                  </a:schemeClr>
                </a:solidFill>
              </a:rPr>
              <a:t> </a:t>
            </a:r>
            <a:r>
              <a:rPr lang="ar-DZ" sz="2000" b="1" dirty="0" err="1" smtClean="0">
                <a:solidFill>
                  <a:schemeClr val="accent6">
                    <a:lumMod val="75000"/>
                  </a:schemeClr>
                </a:solidFill>
              </a:rPr>
              <a:t>بالأغواط</a:t>
            </a:r>
            <a:r>
              <a:rPr lang="ar-DZ" sz="2000" b="1" dirty="0" smtClean="0">
                <a:solidFill>
                  <a:schemeClr val="accent6">
                    <a:lumMod val="75000"/>
                  </a:schemeClr>
                </a:solidFill>
              </a:rPr>
              <a:t/>
            </a:r>
            <a:br>
              <a:rPr lang="ar-DZ" sz="2000" b="1" dirty="0" smtClean="0">
                <a:solidFill>
                  <a:schemeClr val="accent6">
                    <a:lumMod val="75000"/>
                  </a:schemeClr>
                </a:solidFill>
              </a:rPr>
            </a:br>
            <a:r>
              <a:rPr lang="ar-DZ" sz="2000" b="1" dirty="0" smtClean="0">
                <a:solidFill>
                  <a:schemeClr val="accent6">
                    <a:lumMod val="75000"/>
                  </a:schemeClr>
                </a:solidFill>
              </a:rPr>
              <a:t> كلية العلوم الإنسانية والعلوم الإسلامية والحضارة</a:t>
            </a:r>
            <a:br>
              <a:rPr lang="ar-DZ" sz="2000" b="1" dirty="0" smtClean="0">
                <a:solidFill>
                  <a:schemeClr val="accent6">
                    <a:lumMod val="75000"/>
                  </a:schemeClr>
                </a:solidFill>
              </a:rPr>
            </a:br>
            <a:r>
              <a:rPr lang="ar-DZ" sz="2000" b="1" dirty="0" smtClean="0">
                <a:solidFill>
                  <a:schemeClr val="accent6">
                    <a:lumMod val="75000"/>
                  </a:schemeClr>
                </a:solidFill>
              </a:rPr>
              <a:t>القسم : الإعلام </a:t>
            </a:r>
            <a:r>
              <a:rPr lang="ar-DZ" sz="2000" b="1" dirty="0" err="1" smtClean="0">
                <a:solidFill>
                  <a:schemeClr val="accent6">
                    <a:lumMod val="75000"/>
                  </a:schemeClr>
                </a:solidFill>
              </a:rPr>
              <a:t>والإتصال</a:t>
            </a:r>
            <a:r>
              <a:rPr lang="ar-DZ" sz="2000" b="1" dirty="0" smtClean="0">
                <a:solidFill>
                  <a:schemeClr val="accent6">
                    <a:lumMod val="75000"/>
                  </a:schemeClr>
                </a:solidFill>
              </a:rPr>
              <a:t/>
            </a:r>
            <a:br>
              <a:rPr lang="ar-DZ" sz="2000" b="1" dirty="0" smtClean="0">
                <a:solidFill>
                  <a:schemeClr val="accent6">
                    <a:lumMod val="75000"/>
                  </a:schemeClr>
                </a:solidFill>
              </a:rPr>
            </a:br>
            <a:r>
              <a:rPr lang="ar-DZ" sz="2000" b="1" dirty="0" smtClean="0">
                <a:solidFill>
                  <a:schemeClr val="accent6">
                    <a:lumMod val="75000"/>
                  </a:schemeClr>
                </a:solidFill>
              </a:rPr>
              <a:t>تخصص :علوم اتصال وعلاقات عامة</a:t>
            </a:r>
            <a:br>
              <a:rPr lang="ar-DZ" sz="2000" b="1" dirty="0" smtClean="0">
                <a:solidFill>
                  <a:schemeClr val="accent6">
                    <a:lumMod val="75000"/>
                  </a:schemeClr>
                </a:solidFill>
              </a:rPr>
            </a:br>
            <a:r>
              <a:rPr lang="ar-DZ" sz="2000" b="1" dirty="0" smtClean="0">
                <a:solidFill>
                  <a:schemeClr val="accent6">
                    <a:lumMod val="75000"/>
                  </a:schemeClr>
                </a:solidFill>
              </a:rPr>
              <a:t> </a:t>
            </a:r>
            <a:r>
              <a:rPr lang="ar-DZ" dirty="0" smtClean="0"/>
              <a:t/>
            </a:r>
            <a:br>
              <a:rPr lang="ar-DZ" dirty="0" smtClean="0"/>
            </a:br>
            <a:endParaRPr lang="fr-FR" dirty="0"/>
          </a:p>
        </p:txBody>
      </p:sp>
      <p:sp>
        <p:nvSpPr>
          <p:cNvPr id="3" name="Espace réservé du contenu 2"/>
          <p:cNvSpPr>
            <a:spLocks noGrp="1"/>
          </p:cNvSpPr>
          <p:nvPr>
            <p:ph idx="1"/>
          </p:nvPr>
        </p:nvSpPr>
        <p:spPr>
          <a:xfrm>
            <a:off x="214282" y="1142984"/>
            <a:ext cx="8643966" cy="5286412"/>
          </a:xfrm>
        </p:spPr>
        <p:txBody>
          <a:bodyPr>
            <a:normAutofit fontScale="92500"/>
          </a:bodyPr>
          <a:lstStyle/>
          <a:p>
            <a:pPr algn="ctr">
              <a:buNone/>
            </a:pPr>
            <a:endParaRPr lang="ar-DZ" sz="2400" b="1" dirty="0" smtClean="0">
              <a:solidFill>
                <a:schemeClr val="accent6">
                  <a:lumMod val="50000"/>
                </a:schemeClr>
              </a:solidFill>
            </a:endParaRPr>
          </a:p>
          <a:p>
            <a:pPr algn="ctr">
              <a:buNone/>
            </a:pPr>
            <a:endParaRPr lang="ar-DZ" sz="2400" b="1" dirty="0" smtClean="0">
              <a:solidFill>
                <a:schemeClr val="accent6">
                  <a:lumMod val="50000"/>
                </a:schemeClr>
              </a:solidFill>
            </a:endParaRPr>
          </a:p>
          <a:p>
            <a:pPr algn="ctr">
              <a:buNone/>
            </a:pPr>
            <a:endParaRPr lang="ar-DZ" sz="2400" b="1" dirty="0" smtClean="0">
              <a:solidFill>
                <a:schemeClr val="accent6">
                  <a:lumMod val="50000"/>
                </a:schemeClr>
              </a:solidFill>
            </a:endParaRPr>
          </a:p>
          <a:p>
            <a:pPr algn="ctr">
              <a:buNone/>
            </a:pPr>
            <a:r>
              <a:rPr lang="ar-DZ" sz="2400" b="1" dirty="0" smtClean="0">
                <a:solidFill>
                  <a:schemeClr val="accent6">
                    <a:lumMod val="50000"/>
                  </a:schemeClr>
                </a:solidFill>
              </a:rPr>
              <a:t>   </a:t>
            </a:r>
            <a:endParaRPr lang="ar-DZ" sz="1600" b="1" dirty="0" smtClean="0">
              <a:solidFill>
                <a:schemeClr val="accent6">
                  <a:lumMod val="50000"/>
                </a:schemeClr>
              </a:solidFill>
            </a:endParaRPr>
          </a:p>
          <a:p>
            <a:pPr algn="ctr">
              <a:buNone/>
            </a:pPr>
            <a:r>
              <a:rPr lang="ar-DZ" sz="1600" b="1" dirty="0" smtClean="0">
                <a:solidFill>
                  <a:schemeClr val="accent6">
                    <a:lumMod val="50000"/>
                  </a:schemeClr>
                </a:solidFill>
              </a:rPr>
              <a:t>ملخص عرض لمذكرة نيل شهادة </a:t>
            </a:r>
            <a:r>
              <a:rPr lang="ar-DZ" sz="1600" b="1" dirty="0" err="1" smtClean="0">
                <a:solidFill>
                  <a:schemeClr val="accent6">
                    <a:lumMod val="50000"/>
                  </a:schemeClr>
                </a:solidFill>
              </a:rPr>
              <a:t>الماستر</a:t>
            </a:r>
            <a:r>
              <a:rPr lang="ar-DZ" sz="1600" b="1" dirty="0" smtClean="0">
                <a:solidFill>
                  <a:schemeClr val="accent6">
                    <a:lumMod val="50000"/>
                  </a:schemeClr>
                </a:solidFill>
              </a:rPr>
              <a:t> في علوم الإعلام والاتصال</a:t>
            </a:r>
          </a:p>
          <a:p>
            <a:pPr algn="ctr">
              <a:buNone/>
            </a:pPr>
            <a:r>
              <a:rPr lang="ar-DZ" sz="1600" b="1" dirty="0" smtClean="0">
                <a:solidFill>
                  <a:schemeClr val="accent6">
                    <a:lumMod val="50000"/>
                  </a:schemeClr>
                </a:solidFill>
              </a:rPr>
              <a:t>تخصص ”اتصال وعلاقات عامة“</a:t>
            </a:r>
          </a:p>
          <a:p>
            <a:pPr algn="r">
              <a:buNone/>
            </a:pPr>
            <a:r>
              <a:rPr lang="ar-DZ" sz="2000" b="1" dirty="0" smtClean="0">
                <a:solidFill>
                  <a:schemeClr val="accent6">
                    <a:lumMod val="50000"/>
                  </a:schemeClr>
                </a:solidFill>
              </a:rPr>
              <a:t>      </a:t>
            </a:r>
            <a:r>
              <a:rPr lang="ar-DZ" sz="2400" b="1" dirty="0" smtClean="0">
                <a:solidFill>
                  <a:schemeClr val="accent6">
                    <a:lumMod val="50000"/>
                  </a:schemeClr>
                </a:solidFill>
              </a:rPr>
              <a:t>من إعــــــــداد :                                                               إشـــــــــراف:    </a:t>
            </a:r>
          </a:p>
          <a:p>
            <a:pPr algn="r">
              <a:buNone/>
            </a:pPr>
            <a:r>
              <a:rPr lang="ar-DZ" sz="2400" b="1" dirty="0" smtClean="0">
                <a:solidFill>
                  <a:schemeClr val="accent2">
                    <a:lumMod val="75000"/>
                  </a:schemeClr>
                </a:solidFill>
              </a:rPr>
              <a:t> مـــريـــم </a:t>
            </a:r>
            <a:r>
              <a:rPr lang="ar-DZ" sz="2400" b="1" dirty="0" smtClean="0">
                <a:solidFill>
                  <a:schemeClr val="accent1">
                    <a:lumMod val="50000"/>
                  </a:schemeClr>
                </a:solidFill>
              </a:rPr>
              <a:t>مـــحــمــدي</a:t>
            </a:r>
            <a:r>
              <a:rPr lang="ar-DZ" sz="2400" b="1" dirty="0" smtClean="0">
                <a:solidFill>
                  <a:schemeClr val="accent6">
                    <a:lumMod val="50000"/>
                  </a:schemeClr>
                </a:solidFill>
              </a:rPr>
              <a:t>                                                                    </a:t>
            </a:r>
            <a:r>
              <a:rPr lang="ar-DZ" sz="2400" b="1" dirty="0" smtClean="0">
                <a:solidFill>
                  <a:srgbClr val="0070C0"/>
                </a:solidFill>
              </a:rPr>
              <a:t>                                                                                                     </a:t>
            </a:r>
            <a:r>
              <a:rPr lang="ar-DZ" sz="2400" b="1" dirty="0" err="1" smtClean="0">
                <a:solidFill>
                  <a:srgbClr val="0070C0"/>
                </a:solidFill>
              </a:rPr>
              <a:t>د</a:t>
            </a:r>
            <a:r>
              <a:rPr lang="ar-DZ" sz="2400" b="1" dirty="0" smtClean="0">
                <a:solidFill>
                  <a:srgbClr val="0070C0"/>
                </a:solidFill>
              </a:rPr>
              <a:t>.  موسى </a:t>
            </a:r>
            <a:r>
              <a:rPr lang="ar-DZ" sz="2400" b="1" dirty="0" err="1" smtClean="0">
                <a:solidFill>
                  <a:srgbClr val="0070C0"/>
                </a:solidFill>
              </a:rPr>
              <a:t>جخدم</a:t>
            </a:r>
            <a:endParaRPr lang="ar-DZ" sz="2400" b="1" dirty="0" smtClean="0">
              <a:solidFill>
                <a:srgbClr val="0070C0"/>
              </a:solidFill>
            </a:endParaRPr>
          </a:p>
          <a:p>
            <a:pPr algn="r">
              <a:buNone/>
            </a:pPr>
            <a:r>
              <a:rPr lang="ar-DZ" sz="2400" b="1" dirty="0" smtClean="0">
                <a:solidFill>
                  <a:srgbClr val="0070C0"/>
                </a:solidFill>
              </a:rPr>
              <a:t> </a:t>
            </a:r>
            <a:r>
              <a:rPr lang="ar-DZ" sz="2400" b="1" dirty="0" smtClean="0">
                <a:solidFill>
                  <a:schemeClr val="accent2">
                    <a:lumMod val="75000"/>
                  </a:schemeClr>
                </a:solidFill>
              </a:rPr>
              <a:t>نــزهــــة </a:t>
            </a:r>
            <a:r>
              <a:rPr lang="ar-DZ" sz="2400" b="1" dirty="0" err="1" smtClean="0">
                <a:solidFill>
                  <a:schemeClr val="accent2">
                    <a:lumMod val="75000"/>
                  </a:schemeClr>
                </a:solidFill>
              </a:rPr>
              <a:t>بـــخـــتــاوي</a:t>
            </a:r>
            <a:r>
              <a:rPr lang="ar-DZ" sz="2400" b="1" dirty="0" smtClean="0">
                <a:solidFill>
                  <a:schemeClr val="accent2">
                    <a:lumMod val="75000"/>
                  </a:schemeClr>
                </a:solidFill>
              </a:rPr>
              <a:t>                                        </a:t>
            </a:r>
            <a:r>
              <a:rPr lang="ar-DZ" sz="2400" b="1" dirty="0" smtClean="0">
                <a:solidFill>
                  <a:srgbClr val="0070C0"/>
                </a:solidFill>
              </a:rPr>
              <a:t>                                                                                                    </a:t>
            </a:r>
          </a:p>
          <a:p>
            <a:pPr algn="r">
              <a:buNone/>
            </a:pPr>
            <a:r>
              <a:rPr lang="ar-DZ" sz="2000" b="1" dirty="0" smtClean="0">
                <a:solidFill>
                  <a:schemeClr val="accent2">
                    <a:lumMod val="75000"/>
                  </a:schemeClr>
                </a:solidFill>
              </a:rPr>
              <a:t>                                                 أمام لجنة مناقشة   </a:t>
            </a:r>
            <a:r>
              <a:rPr lang="ar-DZ" sz="2400" b="1" dirty="0" smtClean="0">
                <a:solidFill>
                  <a:schemeClr val="accent2">
                    <a:lumMod val="75000"/>
                  </a:schemeClr>
                </a:solidFill>
              </a:rPr>
              <a:t>  </a:t>
            </a:r>
          </a:p>
          <a:p>
            <a:pPr algn="ctr">
              <a:buNone/>
            </a:pPr>
            <a:r>
              <a:rPr lang="ar-DZ" sz="2400" b="1" dirty="0" smtClean="0">
                <a:solidFill>
                  <a:schemeClr val="accent2">
                    <a:lumMod val="75000"/>
                  </a:schemeClr>
                </a:solidFill>
              </a:rPr>
              <a:t>            </a:t>
            </a:r>
            <a:r>
              <a:rPr lang="fr-FR" sz="2400" b="1" dirty="0" smtClean="0">
                <a:solidFill>
                  <a:schemeClr val="accent2">
                    <a:lumMod val="75000"/>
                  </a:schemeClr>
                </a:solidFill>
              </a:rPr>
              <a:t>…….</a:t>
            </a:r>
            <a:r>
              <a:rPr lang="ar-DZ" sz="2400" b="1" dirty="0" smtClean="0">
                <a:solidFill>
                  <a:schemeClr val="accent2">
                    <a:lumMod val="75000"/>
                  </a:schemeClr>
                </a:solidFill>
              </a:rPr>
              <a:t>                  </a:t>
            </a:r>
            <a:r>
              <a:rPr lang="ar-DZ" sz="2400" b="1" dirty="0" smtClean="0">
                <a:solidFill>
                  <a:srgbClr val="0070C0"/>
                </a:solidFill>
              </a:rPr>
              <a:t>                  </a:t>
            </a:r>
            <a:endParaRPr lang="fr-FR" sz="2400" b="1" dirty="0" smtClean="0">
              <a:solidFill>
                <a:srgbClr val="0070C0"/>
              </a:solidFill>
            </a:endParaRPr>
          </a:p>
          <a:p>
            <a:pPr algn="ctr">
              <a:buNone/>
            </a:pPr>
            <a:endParaRPr lang="fr-FR" b="1" dirty="0">
              <a:solidFill>
                <a:srgbClr val="0070C0"/>
              </a:solidFill>
            </a:endParaRPr>
          </a:p>
        </p:txBody>
      </p:sp>
      <p:pic>
        <p:nvPicPr>
          <p:cNvPr id="7" name="Image 6" descr="Résultat de recherche d'images pour &quot;‫تحميل رمز جامعة الاغواط‬‎&quot;"/>
          <p:cNvPicPr/>
          <p:nvPr/>
        </p:nvPicPr>
        <p:blipFill>
          <a:blip r:embed="rId2" cstate="print"/>
          <a:srcRect/>
          <a:stretch>
            <a:fillRect/>
          </a:stretch>
        </p:blipFill>
        <p:spPr bwMode="auto">
          <a:xfrm>
            <a:off x="1928794" y="571480"/>
            <a:ext cx="571504" cy="500066"/>
          </a:xfrm>
          <a:prstGeom prst="rect">
            <a:avLst/>
          </a:prstGeom>
          <a:noFill/>
          <a:ln w="9525">
            <a:noFill/>
            <a:miter lim="800000"/>
            <a:headEnd/>
            <a:tailEnd/>
          </a:ln>
        </p:spPr>
      </p:pic>
      <p:pic>
        <p:nvPicPr>
          <p:cNvPr id="8" name="Image 7" descr="Résultat de recherche d'images pour &quot;‫تحميل رمز جامعة الاغواط‬‎&quot;"/>
          <p:cNvPicPr/>
          <p:nvPr/>
        </p:nvPicPr>
        <p:blipFill>
          <a:blip r:embed="rId3" cstate="print"/>
          <a:srcRect/>
          <a:stretch>
            <a:fillRect/>
          </a:stretch>
        </p:blipFill>
        <p:spPr bwMode="auto">
          <a:xfrm>
            <a:off x="6858016" y="642918"/>
            <a:ext cx="571504" cy="428628"/>
          </a:xfrm>
          <a:prstGeom prst="rect">
            <a:avLst/>
          </a:prstGeom>
          <a:noFill/>
          <a:ln w="9525">
            <a:noFill/>
            <a:miter lim="800000"/>
            <a:headEnd/>
            <a:tailEnd/>
          </a:ln>
        </p:spPr>
      </p:pic>
      <p:pic>
        <p:nvPicPr>
          <p:cNvPr id="9" name="Image 8" descr="téléchargement.jpg"/>
          <p:cNvPicPr>
            <a:picLocks noChangeAspect="1"/>
          </p:cNvPicPr>
          <p:nvPr/>
        </p:nvPicPr>
        <p:blipFill>
          <a:blip r:embed="rId4"/>
          <a:stretch>
            <a:fillRect/>
          </a:stretch>
        </p:blipFill>
        <p:spPr>
          <a:xfrm rot="20686531">
            <a:off x="7636572" y="5115968"/>
            <a:ext cx="1320973" cy="1596603"/>
          </a:xfrm>
          <a:prstGeom prst="rect">
            <a:avLst/>
          </a:prstGeom>
          <a:ln>
            <a:noFill/>
          </a:ln>
          <a:effectLst>
            <a:softEdge rad="112500"/>
          </a:effectLst>
        </p:spPr>
      </p:pic>
      <p:sp>
        <p:nvSpPr>
          <p:cNvPr id="12" name="Rectangle 11"/>
          <p:cNvSpPr/>
          <p:nvPr/>
        </p:nvSpPr>
        <p:spPr>
          <a:xfrm>
            <a:off x="2500298" y="3811012"/>
            <a:ext cx="3765133" cy="3046988"/>
          </a:xfrm>
          <a:prstGeom prst="rect">
            <a:avLst/>
          </a:prstGeom>
        </p:spPr>
        <p:txBody>
          <a:bodyPr wrap="none">
            <a:spAutoFit/>
          </a:bodyPr>
          <a:lstStyle/>
          <a:p>
            <a:endParaRPr lang="ar-DZ" sz="3200" b="1" dirty="0" smtClean="0"/>
          </a:p>
          <a:p>
            <a:endParaRPr lang="ar-DZ" sz="3200" b="1" dirty="0" smtClean="0"/>
          </a:p>
          <a:p>
            <a:endParaRPr lang="ar-DZ" sz="3200" b="1" dirty="0" smtClean="0"/>
          </a:p>
          <a:p>
            <a:endParaRPr lang="ar-DZ" sz="3200" b="1" dirty="0" smtClean="0"/>
          </a:p>
          <a:p>
            <a:endParaRPr lang="ar-DZ" sz="3200" b="1" dirty="0" smtClean="0"/>
          </a:p>
          <a:p>
            <a:pPr algn="r"/>
            <a:r>
              <a:rPr lang="ar-DZ" sz="3200" b="1" dirty="0" smtClean="0"/>
              <a:t>  </a:t>
            </a:r>
            <a:r>
              <a:rPr lang="fr-FR" sz="3200" b="1" dirty="0" smtClean="0"/>
              <a:t>2020/2019</a:t>
            </a:r>
            <a:r>
              <a:rPr lang="ar-DZ" sz="2000" b="1" dirty="0" smtClean="0"/>
              <a:t>السنة الجامعية:</a:t>
            </a:r>
            <a:endParaRPr lang="fr-FR" sz="3200" dirty="0"/>
          </a:p>
        </p:txBody>
      </p:sp>
      <p:pic>
        <p:nvPicPr>
          <p:cNvPr id="13" name="Image 12" descr="images (3).jpg"/>
          <p:cNvPicPr>
            <a:picLocks noChangeAspect="1"/>
          </p:cNvPicPr>
          <p:nvPr/>
        </p:nvPicPr>
        <p:blipFill>
          <a:blip r:embed="rId5"/>
          <a:stretch>
            <a:fillRect/>
          </a:stretch>
        </p:blipFill>
        <p:spPr>
          <a:xfrm rot="1292279">
            <a:off x="285720" y="5286388"/>
            <a:ext cx="1066798" cy="1371603"/>
          </a:xfrm>
          <a:prstGeom prst="rect">
            <a:avLst/>
          </a:prstGeom>
          <a:ln>
            <a:noFill/>
          </a:ln>
          <a:effectLst>
            <a:softEdge rad="112500"/>
          </a:effectLst>
        </p:spPr>
      </p:pic>
      <p:sp>
        <p:nvSpPr>
          <p:cNvPr id="10" name="Rectangle 9"/>
          <p:cNvSpPr/>
          <p:nvPr/>
        </p:nvSpPr>
        <p:spPr>
          <a:xfrm>
            <a:off x="571472" y="1285860"/>
            <a:ext cx="7715304" cy="1569660"/>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DZ"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الصحافة الورقية والصحافة الإلكترونية</a:t>
            </a:r>
          </a:p>
          <a:p>
            <a:pPr algn="ctr"/>
            <a:r>
              <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r>
              <a:rPr lang="ar-DZ"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دراسة مقارنة“</a:t>
            </a:r>
            <a:endPar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على عينة من طلبة الجامعيين  </a:t>
            </a:r>
            <a:r>
              <a:rPr lang="ar-DZ" sz="2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بجامعةعمار</a:t>
            </a:r>
            <a:r>
              <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ar-DZ" sz="2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ثليجي</a:t>
            </a:r>
            <a:r>
              <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 </a:t>
            </a:r>
            <a:r>
              <a:rPr lang="ar-DZ" sz="2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الأغواط</a:t>
            </a:r>
            <a:endParaRPr lang="ar-DZ"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1" name="Image 10" descr="images.jpg"/>
          <p:cNvPicPr>
            <a:picLocks noChangeAspect="1"/>
          </p:cNvPicPr>
          <p:nvPr/>
        </p:nvPicPr>
        <p:blipFill>
          <a:blip r:embed="rId6"/>
          <a:stretch>
            <a:fillRect/>
          </a:stretch>
        </p:blipFill>
        <p:spPr>
          <a:xfrm>
            <a:off x="2143108" y="3286124"/>
            <a:ext cx="4643470" cy="1785950"/>
          </a:xfrm>
          <a:prstGeom prst="rect">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1"/>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 calcmode="lin" valueType="num">
                                      <p:cBhvr additive="base">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3">
                                            <p:txEl>
                                              <p:pRg st="10" end="10"/>
                                            </p:txEl>
                                          </p:spTgt>
                                        </p:tgtEl>
                                        <p:attrNameLst>
                                          <p:attrName>style.visibility</p:attrName>
                                        </p:attrNameLst>
                                      </p:cBhvr>
                                      <p:to>
                                        <p:strVal val="visible"/>
                                      </p:to>
                                    </p:set>
                                    <p:anim calcmode="lin" valueType="num">
                                      <p:cBhvr additive="base">
                                        <p:cTn id="6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fill="hold"/>
                                        <p:tgtEl>
                                          <p:spTgt spid="12"/>
                                        </p:tgtEl>
                                        <p:attrNameLst>
                                          <p:attrName>ppt_x</p:attrName>
                                        </p:attrNameLst>
                                      </p:cBhvr>
                                      <p:tavLst>
                                        <p:tav tm="0">
                                          <p:val>
                                            <p:strVal val="#ppt_x"/>
                                          </p:val>
                                        </p:tav>
                                        <p:tav tm="100000">
                                          <p:val>
                                            <p:strVal val="#ppt_x"/>
                                          </p:val>
                                        </p:tav>
                                      </p:tavLst>
                                    </p:anim>
                                    <p:anim calcmode="lin" valueType="num">
                                      <p:cBhvr additive="base">
                                        <p:cTn id="7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2"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rganigramme : Bande perforée 3"/>
          <p:cNvSpPr/>
          <p:nvPr/>
        </p:nvSpPr>
        <p:spPr>
          <a:xfrm>
            <a:off x="714348" y="0"/>
            <a:ext cx="8072494" cy="1357322"/>
          </a:xfrm>
          <a:prstGeom prst="flowChartPunchedTap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5400" b="1" dirty="0" smtClean="0">
                <a:solidFill>
                  <a:schemeClr val="accent6">
                    <a:lumMod val="50000"/>
                  </a:schemeClr>
                </a:solidFill>
              </a:rPr>
              <a:t>المقدمة </a:t>
            </a:r>
            <a:endParaRPr lang="fr-FR" sz="5400" b="1" dirty="0">
              <a:solidFill>
                <a:schemeClr val="accent6">
                  <a:lumMod val="50000"/>
                </a:schemeClr>
              </a:solidFill>
            </a:endParaRPr>
          </a:p>
        </p:txBody>
      </p:sp>
      <p:pic>
        <p:nvPicPr>
          <p:cNvPr id="5" name="Espace réservé du contenu 4" descr="براويز واطارات فوتوشوب للصور"/>
          <p:cNvPicPr>
            <a:picLocks noGrp="1"/>
          </p:cNvPicPr>
          <p:nvPr>
            <p:ph idx="1"/>
          </p:nvPr>
        </p:nvPicPr>
        <p:blipFill>
          <a:blip r:embed="rId2"/>
          <a:srcRect/>
          <a:stretch>
            <a:fillRect/>
          </a:stretch>
        </p:blipFill>
        <p:spPr bwMode="auto">
          <a:xfrm rot="16200000">
            <a:off x="1714495" y="-571510"/>
            <a:ext cx="5715015" cy="9144003"/>
          </a:xfrm>
          <a:prstGeom prst="rect">
            <a:avLst/>
          </a:prstGeom>
          <a:noFill/>
          <a:ln w="9525">
            <a:noFill/>
            <a:miter lim="800000"/>
            <a:headEnd/>
            <a:tailEnd/>
          </a:ln>
        </p:spPr>
      </p:pic>
      <p:sp>
        <p:nvSpPr>
          <p:cNvPr id="6" name="Rectangle à coins arrondis 5"/>
          <p:cNvSpPr/>
          <p:nvPr/>
        </p:nvSpPr>
        <p:spPr>
          <a:xfrm>
            <a:off x="1428728" y="2000240"/>
            <a:ext cx="6357982" cy="41434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lnSpc>
                <a:spcPct val="150000"/>
              </a:lnSpc>
            </a:pPr>
            <a:endParaRPr lang="ar-DZ" sz="2800" dirty="0" smtClean="0"/>
          </a:p>
          <a:p>
            <a:pPr algn="ctr">
              <a:lnSpc>
                <a:spcPct val="150000"/>
              </a:lnSpc>
            </a:pPr>
            <a:r>
              <a:rPr lang="ar-DZ" sz="2800" dirty="0" smtClean="0"/>
              <a:t>شهدت الصحافة في نهاية القرن العشرين وأوائل القرن الحالي الذي نعيشه ثورة هائلة تمثلت في نظم الاتصالات الرقمية ، واستخدام الانترنت الذي يعد واحدا من أهم الانجازات التي وصل إليها الإنسان في مجال الاتصالات ،وانعكس هذا التطور بطبيعة الحال</a:t>
            </a:r>
            <a:endParaRPr lang="fr-FR" sz="2800" dirty="0" smtClean="0"/>
          </a:p>
          <a:p>
            <a:pPr algn="ctr"/>
            <a:endParaRPr lang="ar-DZ" sz="2800" dirty="0" smtClean="0"/>
          </a:p>
        </p:txBody>
      </p:sp>
      <p:pic>
        <p:nvPicPr>
          <p:cNvPr id="7" name="Espace réservé du contenu 4" descr="dzpress.jpg"/>
          <p:cNvPicPr>
            <a:picLocks noChangeAspect="1"/>
          </p:cNvPicPr>
          <p:nvPr/>
        </p:nvPicPr>
        <p:blipFill>
          <a:blip r:embed="rId3"/>
          <a:stretch>
            <a:fillRect/>
          </a:stretch>
        </p:blipFill>
        <p:spPr>
          <a:xfrm rot="20997739">
            <a:off x="6680653" y="5222732"/>
            <a:ext cx="2355797" cy="1440995"/>
          </a:xfrm>
          <a:prstGeom prst="rect">
            <a:avLst/>
          </a:prstGeom>
        </p:spPr>
      </p:pic>
      <p:pic>
        <p:nvPicPr>
          <p:cNvPr id="8" name="Image 7" descr="hqdefault.jpg"/>
          <p:cNvPicPr>
            <a:picLocks noChangeAspect="1"/>
          </p:cNvPicPr>
          <p:nvPr/>
        </p:nvPicPr>
        <p:blipFill>
          <a:blip r:embed="rId4"/>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a:p>
        </p:txBody>
      </p:sp>
      <p:pic>
        <p:nvPicPr>
          <p:cNvPr id="5" name="Espace réservé du contenu 4" descr="براويز واطارات فوتوشوب للصور"/>
          <p:cNvPicPr>
            <a:picLocks/>
          </p:cNvPicPr>
          <p:nvPr/>
        </p:nvPicPr>
        <p:blipFill>
          <a:blip r:embed="rId2"/>
          <a:srcRect/>
          <a:stretch>
            <a:fillRect/>
          </a:stretch>
        </p:blipFill>
        <p:spPr bwMode="auto">
          <a:xfrm rot="16200000">
            <a:off x="1500178" y="-1143046"/>
            <a:ext cx="6143643" cy="9858444"/>
          </a:xfrm>
          <a:prstGeom prst="rect">
            <a:avLst/>
          </a:prstGeom>
          <a:ln>
            <a:noFill/>
          </a:ln>
          <a:effectLst>
            <a:softEdge rad="112500"/>
          </a:effectLst>
        </p:spPr>
      </p:pic>
      <p:sp>
        <p:nvSpPr>
          <p:cNvPr id="6" name="Rectangle à coins arrondis 5"/>
          <p:cNvSpPr/>
          <p:nvPr/>
        </p:nvSpPr>
        <p:spPr>
          <a:xfrm>
            <a:off x="1071538" y="1643050"/>
            <a:ext cx="7143800" cy="41434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r">
              <a:lnSpc>
                <a:spcPct val="200000"/>
              </a:lnSpc>
            </a:pPr>
            <a:r>
              <a:rPr lang="ar-DZ" sz="2400" dirty="0" smtClean="0"/>
              <a:t>على الصحافة كمفهوم ووظيفة، مما استدعى إعادة هيكلة وبناء الأنماط الأساسية للصحافة بدلا من الأنماط المتعارف عليها لعقود مضت . وأصبح العالم  قرية الكترونية بفضل وسائل الاتصال لحديثة ،وأن الأجهزة </a:t>
            </a:r>
            <a:r>
              <a:rPr lang="ar-DZ" sz="3200" dirty="0" smtClean="0"/>
              <a:t>الإلكترونية </a:t>
            </a:r>
            <a:r>
              <a:rPr lang="ar-DZ" sz="2400" dirty="0" smtClean="0"/>
              <a:t>تسيطر على حياة الشعوب وتؤثر  </a:t>
            </a:r>
            <a:r>
              <a:rPr lang="ar-DZ" sz="2800" dirty="0" smtClean="0"/>
              <a:t>فيه</a:t>
            </a:r>
            <a:endParaRPr lang="fr-FR" sz="2400" dirty="0"/>
          </a:p>
        </p:txBody>
      </p:sp>
      <p:sp>
        <p:nvSpPr>
          <p:cNvPr id="7" name="Organigramme : Bande perforée 6"/>
          <p:cNvSpPr/>
          <p:nvPr/>
        </p:nvSpPr>
        <p:spPr>
          <a:xfrm>
            <a:off x="571472" y="0"/>
            <a:ext cx="8072494" cy="1071570"/>
          </a:xfrm>
          <a:prstGeom prst="flowChartPunchedTap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5400" b="1" dirty="0" smtClean="0">
                <a:solidFill>
                  <a:schemeClr val="accent6">
                    <a:lumMod val="50000"/>
                  </a:schemeClr>
                </a:solidFill>
              </a:rPr>
              <a:t>المقدمة </a:t>
            </a:r>
            <a:endParaRPr lang="fr-FR" sz="5400" b="1" dirty="0">
              <a:solidFill>
                <a:schemeClr val="accent6">
                  <a:lumMod val="50000"/>
                </a:schemeClr>
              </a:solidFill>
            </a:endParaRPr>
          </a:p>
        </p:txBody>
      </p:sp>
      <p:pic>
        <p:nvPicPr>
          <p:cNvPr id="8" name="Image 7" descr="hqdefault.jpg"/>
          <p:cNvPicPr>
            <a:picLocks noChangeAspect="1"/>
          </p:cNvPicPr>
          <p:nvPr/>
        </p:nvPicPr>
        <p:blipFill>
          <a:blip r:embed="rId3"/>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Espace réservé du contenu 4" descr="براويز واطارات فوتوشوب للصور"/>
          <p:cNvPicPr>
            <a:picLocks noGrp="1"/>
          </p:cNvPicPr>
          <p:nvPr>
            <p:ph idx="1"/>
          </p:nvPr>
        </p:nvPicPr>
        <p:blipFill>
          <a:blip r:embed="rId2"/>
          <a:srcRect/>
          <a:stretch>
            <a:fillRect/>
          </a:stretch>
        </p:blipFill>
        <p:spPr bwMode="auto">
          <a:xfrm rot="16200000">
            <a:off x="1500180" y="-928731"/>
            <a:ext cx="6072204" cy="9929883"/>
          </a:xfrm>
          <a:prstGeom prst="rect">
            <a:avLst/>
          </a:prstGeom>
          <a:ln>
            <a:noFill/>
          </a:ln>
          <a:effectLst>
            <a:softEdge rad="112500"/>
          </a:effectLst>
        </p:spPr>
      </p:pic>
      <p:sp>
        <p:nvSpPr>
          <p:cNvPr id="5" name="Rectangle à coins arrondis 4"/>
          <p:cNvSpPr/>
          <p:nvPr/>
        </p:nvSpPr>
        <p:spPr>
          <a:xfrm>
            <a:off x="1357290" y="1785926"/>
            <a:ext cx="6286544" cy="41434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r" rtl="1">
              <a:lnSpc>
                <a:spcPct val="150000"/>
              </a:lnSpc>
            </a:pPr>
            <a:r>
              <a:rPr lang="ar-DZ" sz="2800" dirty="0" smtClean="0"/>
              <a:t>وفي هذا السياق تندرج إشكالية دراستنا التي تتمحور حول "دراسة مقارنة بين الصحافة الورقية والصحافة الالكترونية من منظور عينة من طلبة بجامعة عمار </a:t>
            </a:r>
            <a:r>
              <a:rPr lang="ar-DZ" sz="2800" dirty="0" err="1" smtClean="0"/>
              <a:t>ثليجي</a:t>
            </a:r>
            <a:r>
              <a:rPr lang="ar-DZ" sz="2800" dirty="0" smtClean="0"/>
              <a:t> - </a:t>
            </a:r>
            <a:r>
              <a:rPr lang="ar-DZ" sz="2800" dirty="0" err="1" smtClean="0"/>
              <a:t>الأغواط</a:t>
            </a:r>
            <a:r>
              <a:rPr lang="ar-DZ" sz="2800" dirty="0" smtClean="0"/>
              <a:t> وذلك لمعرفة ما إذا كانت الصحافة الالكترونية تعتبر بديلا ومنافسا للصحافة الورقية أم مكملة لها .</a:t>
            </a:r>
            <a:endParaRPr lang="fr-FR" sz="2800" dirty="0"/>
          </a:p>
        </p:txBody>
      </p:sp>
      <p:sp>
        <p:nvSpPr>
          <p:cNvPr id="6" name="Organigramme : Bande perforée 5"/>
          <p:cNvSpPr/>
          <p:nvPr/>
        </p:nvSpPr>
        <p:spPr>
          <a:xfrm>
            <a:off x="571472" y="0"/>
            <a:ext cx="8072494" cy="1071570"/>
          </a:xfrm>
          <a:prstGeom prst="flowChartPunchedTap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DZ" sz="5400" b="1" dirty="0" smtClean="0">
                <a:solidFill>
                  <a:schemeClr val="accent6">
                    <a:lumMod val="50000"/>
                  </a:schemeClr>
                </a:solidFill>
              </a:rPr>
              <a:t>المقدمة </a:t>
            </a:r>
            <a:endParaRPr lang="fr-FR" sz="5400" b="1" dirty="0">
              <a:solidFill>
                <a:schemeClr val="accent6">
                  <a:lumMod val="50000"/>
                </a:schemeClr>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0.70"/>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1714488"/>
            <a:ext cx="8229600" cy="1143000"/>
          </a:xfrm>
        </p:spPr>
        <p:txBody>
          <a:bodyPr>
            <a:normAutofit fontScale="90000"/>
          </a:bodyPr>
          <a:lstStyle/>
          <a:p>
            <a:pPr algn="ctr"/>
            <a:r>
              <a:rPr lang="ar-DZ" dirty="0" smtClean="0"/>
              <a:t>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sz="3200" b="1" dirty="0" smtClean="0"/>
              <a:t>من خلال مقدمة الدراسة نعرض الأطر المنهجية الآتية:</a:t>
            </a:r>
            <a:endParaRPr lang="fr-FR" b="1" dirty="0"/>
          </a:p>
        </p:txBody>
      </p:sp>
      <p:sp>
        <p:nvSpPr>
          <p:cNvPr id="3" name="Espace réservé du contenu 2"/>
          <p:cNvSpPr>
            <a:spLocks noGrp="1"/>
          </p:cNvSpPr>
          <p:nvPr>
            <p:ph idx="1"/>
          </p:nvPr>
        </p:nvSpPr>
        <p:spPr>
          <a:xfrm>
            <a:off x="428596" y="1643050"/>
            <a:ext cx="8401080" cy="4389120"/>
          </a:xfrm>
        </p:spPr>
        <p:txBody>
          <a:bodyPr>
            <a:normAutofit/>
          </a:bodyPr>
          <a:lstStyle/>
          <a:p>
            <a:endParaRPr lang="ar-DZ" sz="2400" dirty="0" smtClean="0">
              <a:cs typeface="Simplified Arabic" pitchFamily="2" charset="-78"/>
            </a:endParaRPr>
          </a:p>
          <a:p>
            <a:pPr algn="r">
              <a:buNone/>
            </a:pPr>
            <a:endParaRPr lang="ar-DZ" sz="3200" b="1" dirty="0" smtClean="0">
              <a:cs typeface="+mj-cs"/>
            </a:endParaRPr>
          </a:p>
          <a:p>
            <a:pPr algn="r">
              <a:lnSpc>
                <a:spcPct val="150000"/>
              </a:lnSpc>
            </a:pPr>
            <a:r>
              <a:rPr lang="ar-DZ" sz="3200" b="1" dirty="0" smtClean="0">
                <a:cs typeface="+mj-cs"/>
              </a:rPr>
              <a:t>التساؤل الرئيسي                                                        </a:t>
            </a:r>
          </a:p>
          <a:p>
            <a:pPr algn="r">
              <a:lnSpc>
                <a:spcPct val="150000"/>
              </a:lnSpc>
            </a:pPr>
            <a:r>
              <a:rPr lang="ar-DZ" sz="3200" b="1" dirty="0" smtClean="0">
                <a:cs typeface="+mj-cs"/>
              </a:rPr>
              <a:t>  </a:t>
            </a:r>
            <a:r>
              <a:rPr lang="ar-DZ" sz="3600" b="1" dirty="0" smtClean="0">
                <a:cs typeface="+mj-cs"/>
              </a:rPr>
              <a:t>ما هي طبيعة العلاقة بين الصحف الورقية والصحف الإلكترونية لدى طلبة جامعة عمار </a:t>
            </a:r>
            <a:r>
              <a:rPr lang="ar-DZ" sz="3600" b="1" dirty="0" err="1" smtClean="0">
                <a:cs typeface="+mj-cs"/>
              </a:rPr>
              <a:t>ثليجي</a:t>
            </a:r>
            <a:r>
              <a:rPr lang="ar-DZ" sz="3600" b="1" dirty="0" smtClean="0">
                <a:cs typeface="+mj-cs"/>
              </a:rPr>
              <a:t> </a:t>
            </a:r>
            <a:r>
              <a:rPr lang="ar-DZ" sz="3600" b="1" dirty="0" err="1" smtClean="0">
                <a:cs typeface="+mj-cs"/>
              </a:rPr>
              <a:t>بالأغواط</a:t>
            </a:r>
            <a:r>
              <a:rPr lang="ar-DZ" sz="3600" b="1" dirty="0" smtClean="0"/>
              <a:t>؟</a:t>
            </a:r>
            <a:endParaRPr lang="fr-FR" sz="3600" dirty="0" smtClean="0"/>
          </a:p>
          <a:p>
            <a:pPr algn="r">
              <a:buNone/>
            </a:pPr>
            <a:endParaRPr lang="fr-FR" sz="2800" dirty="0" smtClean="0">
              <a:cs typeface="+mj-cs"/>
            </a:endParaRPr>
          </a:p>
          <a:p>
            <a:pPr algn="r">
              <a:buNone/>
            </a:pPr>
            <a:endParaRPr lang="fr-FR" sz="2800" dirty="0" smtClean="0">
              <a:cs typeface="+mj-cs"/>
            </a:endParaRPr>
          </a:p>
          <a:p>
            <a:endParaRPr lang="fr-FR" dirty="0"/>
          </a:p>
        </p:txBody>
      </p:sp>
      <p:sp>
        <p:nvSpPr>
          <p:cNvPr id="6" name="Organigramme : Bande perforée 5"/>
          <p:cNvSpPr/>
          <p:nvPr/>
        </p:nvSpPr>
        <p:spPr>
          <a:xfrm>
            <a:off x="3571868" y="285728"/>
            <a:ext cx="2786082" cy="1285884"/>
          </a:xfrm>
          <a:prstGeom prst="flowChartPunchedTape">
            <a:avLst/>
          </a:prstGeom>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lang="ar-DZ" sz="4000" b="1" dirty="0" smtClean="0">
                <a:solidFill>
                  <a:schemeClr val="accent6">
                    <a:lumMod val="50000"/>
                  </a:schemeClr>
                </a:solidFill>
              </a:rPr>
              <a:t>02</a:t>
            </a:r>
            <a:r>
              <a:rPr lang="ar-DZ" sz="2800" b="1" dirty="0" smtClean="0">
                <a:solidFill>
                  <a:schemeClr val="accent6">
                    <a:lumMod val="50000"/>
                  </a:schemeClr>
                </a:solidFill>
              </a:rPr>
              <a:t>-إشكالية الدراسة</a:t>
            </a:r>
            <a:endParaRPr lang="fr-FR" sz="4000" b="1" dirty="0">
              <a:solidFill>
                <a:schemeClr val="accent6">
                  <a:lumMod val="50000"/>
                </a:schemeClr>
              </a:solidFill>
            </a:endParaRPr>
          </a:p>
        </p:txBody>
      </p:sp>
      <p:pic>
        <p:nvPicPr>
          <p:cNvPr id="7" name="Image 6" descr="912992999.png"/>
          <p:cNvPicPr>
            <a:picLocks noChangeAspect="1"/>
          </p:cNvPicPr>
          <p:nvPr/>
        </p:nvPicPr>
        <p:blipFill>
          <a:blip r:embed="rId2" cstate="print"/>
          <a:stretch>
            <a:fillRect/>
          </a:stretch>
        </p:blipFill>
        <p:spPr>
          <a:xfrm rot="575659">
            <a:off x="132823" y="4384705"/>
            <a:ext cx="3051074" cy="1849897"/>
          </a:xfrm>
          <a:prstGeom prst="rect">
            <a:avLst/>
          </a:prstGeom>
          <a:ln>
            <a:noFill/>
          </a:ln>
          <a:effectLst>
            <a:softEdge rad="112500"/>
          </a:effectLst>
        </p:spPr>
      </p:pic>
      <p:pic>
        <p:nvPicPr>
          <p:cNvPr id="8" name="Image 7" descr="images (1).jpg"/>
          <p:cNvPicPr>
            <a:picLocks noChangeAspect="1"/>
          </p:cNvPicPr>
          <p:nvPr/>
        </p:nvPicPr>
        <p:blipFill>
          <a:blip r:embed="rId3"/>
          <a:stretch>
            <a:fillRect/>
          </a:stretch>
        </p:blipFill>
        <p:spPr>
          <a:xfrm>
            <a:off x="2214546" y="5143512"/>
            <a:ext cx="2071670" cy="1714488"/>
          </a:xfrm>
          <a:prstGeom prst="rect">
            <a:avLst/>
          </a:prstGeom>
        </p:spPr>
      </p:pic>
      <p:pic>
        <p:nvPicPr>
          <p:cNvPr id="9" name="Image 8" descr="hqdefault.jpg"/>
          <p:cNvPicPr>
            <a:picLocks noChangeAspect="1"/>
          </p:cNvPicPr>
          <p:nvPr/>
        </p:nvPicPr>
        <p:blipFill>
          <a:blip r:embed="rId4"/>
          <a:stretch>
            <a:fillRect/>
          </a:stretch>
        </p:blipFill>
        <p:spPr>
          <a:xfrm>
            <a:off x="7429520"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5" dur="1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1"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714356"/>
            <a:ext cx="9144000" cy="5429288"/>
          </a:xfrm>
        </p:spPr>
        <p:txBody>
          <a:bodyPr>
            <a:normAutofit/>
          </a:bodyPr>
          <a:lstStyle/>
          <a:p>
            <a:pPr algn="ctr">
              <a:buNone/>
            </a:pPr>
            <a:endParaRPr lang="ar-DZ" dirty="0" smtClean="0">
              <a:cs typeface="+mj-cs"/>
            </a:endParaRPr>
          </a:p>
          <a:p>
            <a:pPr algn="ctr">
              <a:buNone/>
            </a:pPr>
            <a:r>
              <a:rPr lang="ar-DZ" dirty="0" smtClean="0">
                <a:cs typeface="+mj-cs"/>
              </a:rPr>
              <a:t>                     </a:t>
            </a:r>
          </a:p>
          <a:p>
            <a:pPr algn="r">
              <a:lnSpc>
                <a:spcPct val="150000"/>
              </a:lnSpc>
              <a:buNone/>
            </a:pPr>
            <a:r>
              <a:rPr lang="ar-DZ" sz="3200" dirty="0" smtClean="0">
                <a:cs typeface="+mj-cs"/>
              </a:rPr>
              <a:t>			</a:t>
            </a:r>
            <a:endParaRPr lang="fr-FR" dirty="0"/>
          </a:p>
        </p:txBody>
      </p:sp>
      <p:pic>
        <p:nvPicPr>
          <p:cNvPr id="5" name="Image 4" descr="fb72e18f52084cc59e8369fd25db0423_18.jpg"/>
          <p:cNvPicPr>
            <a:picLocks noChangeAspect="1"/>
          </p:cNvPicPr>
          <p:nvPr/>
        </p:nvPicPr>
        <p:blipFill>
          <a:blip r:embed="rId2"/>
          <a:stretch>
            <a:fillRect/>
          </a:stretch>
        </p:blipFill>
        <p:spPr>
          <a:xfrm>
            <a:off x="1" y="1"/>
            <a:ext cx="9144000" cy="6857999"/>
          </a:xfrm>
          <a:prstGeom prst="rect">
            <a:avLst/>
          </a:prstGeom>
        </p:spPr>
      </p:pic>
      <p:sp>
        <p:nvSpPr>
          <p:cNvPr id="6" name="Rectangle 5"/>
          <p:cNvSpPr/>
          <p:nvPr/>
        </p:nvSpPr>
        <p:spPr>
          <a:xfrm>
            <a:off x="0" y="1928802"/>
            <a:ext cx="9144000" cy="1490152"/>
          </a:xfrm>
          <a:prstGeom prst="rect">
            <a:avLst/>
          </a:prstGeom>
        </p:spPr>
        <p:txBody>
          <a:bodyPr wrap="square">
            <a:spAutoFit/>
          </a:bodyPr>
          <a:lstStyle/>
          <a:p>
            <a:pPr algn="r">
              <a:lnSpc>
                <a:spcPct val="150000"/>
              </a:lnSpc>
            </a:pPr>
            <a:endParaRPr lang="ar-DZ" sz="3200" dirty="0" smtClean="0"/>
          </a:p>
          <a:p>
            <a:pPr algn="r">
              <a:lnSpc>
                <a:spcPct val="150000"/>
              </a:lnSpc>
            </a:pPr>
            <a:r>
              <a:rPr lang="ar-DZ" sz="3200" dirty="0" smtClean="0"/>
              <a:t>*-</a:t>
            </a:r>
            <a:endParaRPr lang="fr-FR" sz="3200" dirty="0"/>
          </a:p>
        </p:txBody>
      </p:sp>
      <p:sp>
        <p:nvSpPr>
          <p:cNvPr id="7" name="Titre 3"/>
          <p:cNvSpPr txBox="1">
            <a:spLocks/>
          </p:cNvSpPr>
          <p:nvPr/>
        </p:nvSpPr>
        <p:spPr>
          <a:xfrm>
            <a:off x="3357554" y="285728"/>
            <a:ext cx="2543164" cy="1071546"/>
          </a:xfrm>
          <a:prstGeom prst="flowChartPunchedTape">
            <a:avLst/>
          </a:prstGeom>
          <a:ln w="57150" cap="flat" cmpd="sng" algn="ctr">
            <a:solidFill>
              <a:schemeClr val="accent2">
                <a:shade val="50000"/>
                <a:satMod val="103000"/>
              </a:schemeClr>
            </a:solidFill>
            <a:prstDash val="solid"/>
          </a:ln>
        </p:spPr>
        <p:style>
          <a:lnRef idx="1">
            <a:schemeClr val="accent2"/>
          </a:lnRef>
          <a:fillRef idx="2">
            <a:schemeClr val="accent2"/>
          </a:fillRef>
          <a:effectRef idx="1">
            <a:schemeClr val="accent2"/>
          </a:effectRef>
          <a:fontRef idx="minor">
            <a:schemeClr val="dk1"/>
          </a:fontRef>
        </p:style>
        <p:txBody>
          <a:bodyPr vert="horz" lIns="0" rIns="0" bIns="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3200" b="1" i="0" u="none" strike="noStrike" kern="1200" cap="none" spc="0" normalizeH="0" baseline="0" noProof="0" dirty="0" smtClean="0">
                <a:ln>
                  <a:noFill/>
                </a:ln>
                <a:solidFill>
                  <a:schemeClr val="accent6">
                    <a:lumMod val="50000"/>
                  </a:schemeClr>
                </a:solidFill>
                <a:effectLst/>
                <a:uLnTx/>
                <a:uFillTx/>
                <a:latin typeface="+mn-lt"/>
                <a:ea typeface="+mn-ea"/>
                <a:cs typeface="+mn-cs"/>
              </a:rPr>
              <a:t>الأسئلة</a:t>
            </a:r>
            <a:r>
              <a:rPr kumimoji="0" lang="ar-DZ" sz="3200" b="1" i="0" u="none" strike="noStrike" kern="1200" cap="none" spc="0" normalizeH="0" noProof="0" dirty="0" smtClean="0">
                <a:ln>
                  <a:noFill/>
                </a:ln>
                <a:solidFill>
                  <a:schemeClr val="accent6">
                    <a:lumMod val="50000"/>
                  </a:schemeClr>
                </a:solidFill>
                <a:effectLst/>
                <a:uLnTx/>
                <a:uFillTx/>
                <a:latin typeface="+mn-lt"/>
                <a:ea typeface="+mn-ea"/>
                <a:cs typeface="+mn-cs"/>
              </a:rPr>
              <a:t> الفرعية</a:t>
            </a:r>
            <a:endParaRPr kumimoji="0" lang="fr-FR" sz="3200" b="1" i="0" u="none" strike="noStrike" kern="1200" cap="none" spc="0" normalizeH="0" baseline="0" noProof="0" dirty="0">
              <a:ln>
                <a:noFill/>
              </a:ln>
              <a:solidFill>
                <a:schemeClr val="accent6">
                  <a:lumMod val="50000"/>
                </a:schemeClr>
              </a:solidFill>
              <a:effectLst/>
              <a:uLnTx/>
              <a:uFillTx/>
              <a:latin typeface="+mn-lt"/>
              <a:ea typeface="+mn-ea"/>
              <a:cs typeface="+mn-cs"/>
            </a:endParaRPr>
          </a:p>
        </p:txBody>
      </p:sp>
      <p:sp>
        <p:nvSpPr>
          <p:cNvPr id="8" name="Titre 7"/>
          <p:cNvSpPr>
            <a:spLocks noGrp="1"/>
          </p:cNvSpPr>
          <p:nvPr>
            <p:ph type="title"/>
          </p:nvPr>
        </p:nvSpPr>
        <p:spPr>
          <a:xfrm>
            <a:off x="428596" y="1928802"/>
            <a:ext cx="8229600" cy="1143000"/>
          </a:xfrm>
        </p:spPr>
        <p:txBody>
          <a:bodyPr>
            <a:normAutofit fontScale="90000"/>
          </a:bodyPr>
          <a:lstStyle/>
          <a:p>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r>
              <a:rPr lang="ar-DZ" dirty="0" smtClean="0"/>
              <a:t/>
            </a:r>
            <a:br>
              <a:rPr lang="ar-DZ" dirty="0" smtClean="0"/>
            </a:br>
            <a:endParaRPr lang="fr-FR" dirty="0"/>
          </a:p>
        </p:txBody>
      </p:sp>
      <p:sp>
        <p:nvSpPr>
          <p:cNvPr id="9" name="Rectangle 8"/>
          <p:cNvSpPr/>
          <p:nvPr/>
        </p:nvSpPr>
        <p:spPr>
          <a:xfrm>
            <a:off x="0" y="1357298"/>
            <a:ext cx="9144000" cy="4801314"/>
          </a:xfrm>
          <a:prstGeom prst="rect">
            <a:avLst/>
          </a:prstGeom>
        </p:spPr>
        <p:txBody>
          <a:bodyPr wrap="square">
            <a:spAutoFit/>
          </a:bodyPr>
          <a:lstStyle/>
          <a:p>
            <a:pPr algn="r" rtl="1">
              <a:lnSpc>
                <a:spcPct val="150000"/>
              </a:lnSpc>
              <a:buNone/>
            </a:pPr>
            <a:r>
              <a:rPr lang="ar-DZ" sz="4400" dirty="0" smtClean="0"/>
              <a:t>و</a:t>
            </a:r>
            <a:r>
              <a:rPr lang="ar-DZ" sz="3200" dirty="0" smtClean="0"/>
              <a:t>لتوضيح هذه الإشكالية </a:t>
            </a:r>
            <a:r>
              <a:rPr lang="ar-DZ" sz="3200" dirty="0" err="1" smtClean="0"/>
              <a:t>و</a:t>
            </a:r>
            <a:r>
              <a:rPr lang="ar-DZ" sz="3200" dirty="0" smtClean="0"/>
              <a:t> التعمق في دراستها ’ نقوم بطرح الأسئلة الفرعية التالية :</a:t>
            </a:r>
            <a:endParaRPr lang="fr-FR" sz="3200" dirty="0" smtClean="0"/>
          </a:p>
          <a:p>
            <a:pPr lvl="0" algn="r" rtl="1">
              <a:lnSpc>
                <a:spcPct val="150000"/>
              </a:lnSpc>
            </a:pPr>
            <a:r>
              <a:rPr lang="ar-DZ" sz="3200" dirty="0" smtClean="0"/>
              <a:t>ما مدى  التعرض والمتابعة للصحف من قبل الشباب الجامعي؟</a:t>
            </a:r>
            <a:endParaRPr lang="fr-FR" sz="3200" dirty="0" smtClean="0"/>
          </a:p>
          <a:p>
            <a:pPr lvl="0" algn="r" rtl="1">
              <a:lnSpc>
                <a:spcPct val="150000"/>
              </a:lnSpc>
            </a:pPr>
            <a:r>
              <a:rPr lang="ar-DZ" sz="3200" dirty="0" smtClean="0"/>
              <a:t>ما دوافع التعرض والمتابعة من قبل الطلبة الجامعيين؟</a:t>
            </a:r>
            <a:endParaRPr lang="fr-FR" sz="3200" dirty="0" smtClean="0"/>
          </a:p>
          <a:p>
            <a:pPr lvl="0" algn="r" rtl="1">
              <a:lnSpc>
                <a:spcPct val="150000"/>
              </a:lnSpc>
            </a:pPr>
            <a:r>
              <a:rPr lang="ar-DZ" sz="3200" dirty="0" smtClean="0"/>
              <a:t>ما هي </a:t>
            </a:r>
            <a:r>
              <a:rPr lang="ar-DZ" sz="3200" dirty="0" err="1" smtClean="0"/>
              <a:t>الإشباعات</a:t>
            </a:r>
            <a:r>
              <a:rPr lang="ar-DZ" sz="3200" dirty="0" smtClean="0"/>
              <a:t> المحققة للشباب الجامعي من خلال متابعه الصحف الورقية والإلكترونية؟</a:t>
            </a:r>
            <a:endParaRPr lang="fr-FR" sz="3200" dirty="0" smtClean="0"/>
          </a:p>
        </p:txBody>
      </p:sp>
      <p:pic>
        <p:nvPicPr>
          <p:cNvPr id="10" name="Image 9" descr="hqdefault.jpg"/>
          <p:cNvPicPr>
            <a:picLocks noChangeAspect="1"/>
          </p:cNvPicPr>
          <p:nvPr/>
        </p:nvPicPr>
        <p:blipFill>
          <a:blip r:embed="rId3"/>
          <a:stretch>
            <a:fillRect/>
          </a:stretch>
        </p:blipFill>
        <p:spPr>
          <a:xfrm>
            <a:off x="6858016" y="214290"/>
            <a:ext cx="1928826" cy="1500198"/>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071546"/>
            <a:ext cx="8229600" cy="4817748"/>
          </a:xfrm>
        </p:spPr>
        <p:txBody>
          <a:bodyPr>
            <a:normAutofit/>
          </a:bodyPr>
          <a:lstStyle/>
          <a:p>
            <a:endParaRPr lang="fr-FR" dirty="0"/>
          </a:p>
        </p:txBody>
      </p:sp>
      <p:pic>
        <p:nvPicPr>
          <p:cNvPr id="4" name="Image 3" descr="97164.jpg"/>
          <p:cNvPicPr>
            <a:picLocks noChangeAspect="1"/>
          </p:cNvPicPr>
          <p:nvPr/>
        </p:nvPicPr>
        <p:blipFill>
          <a:blip r:embed="rId2"/>
          <a:stretch>
            <a:fillRect/>
          </a:stretch>
        </p:blipFill>
        <p:spPr>
          <a:xfrm>
            <a:off x="0" y="1071522"/>
            <a:ext cx="8929718" cy="5786478"/>
          </a:xfrm>
          <a:prstGeom prst="rect">
            <a:avLst/>
          </a:prstGeom>
        </p:spPr>
      </p:pic>
      <p:sp>
        <p:nvSpPr>
          <p:cNvPr id="6" name="Rectangle 5"/>
          <p:cNvSpPr/>
          <p:nvPr/>
        </p:nvSpPr>
        <p:spPr>
          <a:xfrm>
            <a:off x="500002" y="1785926"/>
            <a:ext cx="8643998" cy="4114075"/>
          </a:xfrm>
          <a:prstGeom prst="rect">
            <a:avLst/>
          </a:prstGeom>
        </p:spPr>
        <p:txBody>
          <a:bodyPr wrap="square">
            <a:spAutoFit/>
          </a:bodyPr>
          <a:lstStyle/>
          <a:p>
            <a:pPr algn="r">
              <a:lnSpc>
                <a:spcPct val="160000"/>
              </a:lnSpc>
            </a:pPr>
            <a:r>
              <a:rPr lang="ar-DZ" sz="3200" b="1" dirty="0" smtClean="0"/>
              <a:t>من خلال دراستنا هذه التي نسعى من خلالها إلى جمع المعلومات حول الصحافة الورقية والصحافة الالكترونية وذالك بمعرفة مدى إقبال العينة على كليهما </a:t>
            </a:r>
            <a:r>
              <a:rPr lang="ar-DZ" sz="3200" b="1" dirty="0" err="1" smtClean="0"/>
              <a:t>و</a:t>
            </a:r>
            <a:r>
              <a:rPr lang="ar-DZ" sz="3200" b="1" dirty="0" smtClean="0"/>
              <a:t> أهم خصائصهما ومميزاتهما ،وعلى ضوء ذلك فإن المنهج الملائم لأهداف هذه الدراسة هو المنهج الوصفي المقارن</a:t>
            </a:r>
            <a:r>
              <a:rPr lang="ar-DZ" sz="4000" b="1" dirty="0" smtClean="0"/>
              <a:t>.</a:t>
            </a:r>
            <a:endParaRPr lang="fr-FR" sz="4000" b="1" dirty="0" smtClean="0"/>
          </a:p>
        </p:txBody>
      </p:sp>
      <p:sp>
        <p:nvSpPr>
          <p:cNvPr id="5" name="Organigramme : Bande perforée 4"/>
          <p:cNvSpPr/>
          <p:nvPr/>
        </p:nvSpPr>
        <p:spPr>
          <a:xfrm rot="20488487">
            <a:off x="1000100" y="428604"/>
            <a:ext cx="2928958" cy="1071546"/>
          </a:xfrm>
          <a:prstGeom prst="flowChartPunchedTap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57150"/>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r>
              <a:rPr lang="ar-DZ" sz="3200" b="1" dirty="0" smtClean="0">
                <a:solidFill>
                  <a:schemeClr val="accent6">
                    <a:lumMod val="50000"/>
                  </a:schemeClr>
                </a:solidFill>
              </a:rPr>
              <a:t>منهج الدراسة</a:t>
            </a:r>
            <a:endParaRPr lang="fr-FR" sz="3200" b="1" dirty="0">
              <a:solidFill>
                <a:schemeClr val="accent6">
                  <a:lumMod val="50000"/>
                </a:schemeClr>
              </a:solidFill>
            </a:endParaRPr>
          </a:p>
        </p:txBody>
      </p:sp>
      <p:pic>
        <p:nvPicPr>
          <p:cNvPr id="7" name="Image 6" descr="hqdefault.jpg"/>
          <p:cNvPicPr>
            <a:picLocks noChangeAspect="1"/>
          </p:cNvPicPr>
          <p:nvPr/>
        </p:nvPicPr>
        <p:blipFill>
          <a:blip r:embed="rId3"/>
          <a:stretch>
            <a:fillRect/>
          </a:stretch>
        </p:blipFill>
        <p:spPr>
          <a:xfrm>
            <a:off x="7358082" y="0"/>
            <a:ext cx="1428744" cy="1357310"/>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1018</TotalTime>
  <Words>657</Words>
  <Application>Microsoft Office PowerPoint</Application>
  <PresentationFormat>Affichage à l'écran (4:3)</PresentationFormat>
  <Paragraphs>108</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Débit</vt:lpstr>
      <vt:lpstr>بسم الله الرحمن الرحيم</vt:lpstr>
      <vt:lpstr>Diapositive 2</vt:lpstr>
      <vt:lpstr>جامعة عمار ثليجي بالأغواط  كلية العلوم الإنسانية والعلوم الإسلامية والحضارة القسم : الإعلام والإتصال تخصص :علوم اتصال وعلاقات عامة   </vt:lpstr>
      <vt:lpstr>Diapositive 4</vt:lpstr>
      <vt:lpstr>Diapositive 5</vt:lpstr>
      <vt:lpstr>Diapositive 6</vt:lpstr>
      <vt:lpstr>                         من خلال مقدمة الدراسة نعرض الأطر المنهجية الآتية:</vt:lpstr>
      <vt:lpstr>     </vt:lpstr>
      <vt:lpstr>Diapositive 9</vt:lpstr>
      <vt:lpstr>     والاستمرارية.     </vt:lpstr>
      <vt:lpstr>Diapositive 11</vt:lpstr>
      <vt:lpstr>      *.   </vt:lpstr>
      <vt:lpstr>Diapositive 13</vt:lpstr>
      <vt:lpstr>   ي    يعتبر الاستبيان من أكثر الأدوات استخداما في المنهج المقارن لما توفره هذه الأداة من إمكانية جمع المعلومات عن الموضوع لهذا فقد كان الأداة الأنسب لدراستنا أي (تناسب طبيعة الموضوع ومجتمع الدراسة و تحقق أهداف الدراسة ). وتكون من ثلاث محاور. المحور الأول :خاص بالبيانات الشخصية المحور الثاني : خاص بالعادات وأنماط قراءة الصحف المحور الثالث:خاص بمجالات الاستبيان.   </vt:lpstr>
      <vt:lpstr>Diapositive 15</vt:lpstr>
      <vt:lpstr>      02 نسبة الاشباعات المحققة في مختلف المجالات لدى الطالب الجامعي من متابعة الصحف الالكترونية تفوق نسبة الاشباعات المحققة من متابعة   الصحف الورقية مما أدى إلى نشوء اهتمامات خاصة بها. أما في مجال التغطية لأخبار وتفاعل الصحف مع الأخبار تفوقت الصحف الالكترونية                                على الصحف الورقية التي قل الاهتمام                                          بها بالرغم من الإمكانيات الكبيرة                                        المخصصة لها. </vt:lpstr>
      <vt:lpstr> </vt:lpstr>
      <vt:lpstr>Diapositive 18</vt:lpstr>
      <vt:lpstr>وفي الأخير نحمد الله حمدا كثيرا الذي بفضله تتم  الصالحات، الحمد لله الذي وفقنا في إتمام                                          هذا العمل المتواضع</vt:lpstr>
      <vt:lpstr>ونت  </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Utilisateur Windows</dc:creator>
  <cp:lastModifiedBy>Utilisateur Windows</cp:lastModifiedBy>
  <cp:revision>123</cp:revision>
  <dcterms:created xsi:type="dcterms:W3CDTF">2020-07-07T17:31:53Z</dcterms:created>
  <dcterms:modified xsi:type="dcterms:W3CDTF">2020-10-04T08:36:19Z</dcterms:modified>
</cp:coreProperties>
</file>